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3" r:id="rId3"/>
    <p:sldId id="271" r:id="rId4"/>
    <p:sldId id="257" r:id="rId5"/>
    <p:sldId id="273" r:id="rId6"/>
    <p:sldId id="264" r:id="rId7"/>
    <p:sldId id="258" r:id="rId8"/>
    <p:sldId id="277" r:id="rId9"/>
    <p:sldId id="279" r:id="rId10"/>
    <p:sldId id="278" r:id="rId11"/>
    <p:sldId id="265" r:id="rId12"/>
    <p:sldId id="268" r:id="rId13"/>
    <p:sldId id="260" r:id="rId14"/>
    <p:sldId id="261" r:id="rId15"/>
    <p:sldId id="276" r:id="rId16"/>
    <p:sldId id="272" r:id="rId17"/>
    <p:sldId id="262" r:id="rId18"/>
    <p:sldId id="27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783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BB139EE-CF7A-4610-9B2A-16EB1B51C77F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C4B61F-81BB-4F42-9A0C-F032DD49BD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2420888"/>
            <a:ext cx="4032448" cy="244827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latin typeface="Rom Bsh" panose="02020500000000000000" pitchFamily="18" charset="0"/>
              </a:rPr>
              <a:t>Мостай</a:t>
            </a:r>
            <a:r>
              <a:rPr lang="ru-RU" sz="4000" b="0" dirty="0" smtClean="0">
                <a:latin typeface="Rom Bsh" panose="02020500000000000000" pitchFamily="18" charset="0"/>
              </a:rPr>
              <a:t> </a:t>
            </a:r>
            <a:r>
              <a:rPr lang="ru-RU" sz="4000" b="0" dirty="0" err="1" smtClean="0">
                <a:latin typeface="Rom Bsh" panose="02020500000000000000" pitchFamily="18" charset="0"/>
              </a:rPr>
              <a:t>Кәрим</a:t>
            </a:r>
            <a:r>
              <a:rPr lang="ru-RU" sz="4000" b="0" dirty="0" smtClean="0">
                <a:latin typeface="Rom Bsh" panose="02020500000000000000" pitchFamily="18" charset="0"/>
              </a:rPr>
              <a:t/>
            </a:r>
            <a:br>
              <a:rPr lang="ru-RU" sz="4000" b="0" dirty="0" smtClean="0">
                <a:latin typeface="Rom Bsh" panose="02020500000000000000" pitchFamily="18" charset="0"/>
              </a:rPr>
            </a:br>
            <a:r>
              <a:rPr lang="ru-RU" sz="4000" dirty="0" smtClean="0">
                <a:latin typeface="Rom Bsh" panose="02020500000000000000" pitchFamily="18" charset="0"/>
              </a:rPr>
              <a:t>биография3ы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Impact" pitchFamily="34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Impact" pitchFamily="34" charset="0"/>
              </a:rPr>
            </a:br>
            <a:endParaRPr lang="ru-RU" sz="4000" b="0" dirty="0"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pic>
        <p:nvPicPr>
          <p:cNvPr id="2050" name="Picture 2" descr="C:\Users\user\Desktop\96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9033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.Карим\Для раздачи студентам\Фото из книги\мус дух\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7" y="4099635"/>
            <a:ext cx="3465843" cy="20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.Карим\Для раздачи студентам\Фото из книги\на выставке пашита имашева\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1124744"/>
            <a:ext cx="3437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.Карим\Для раздачи студентам\Фото из книги\на мероприятии\0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47" y="1124745"/>
            <a:ext cx="26897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М.Карим\Для раздачи студентам\Фото из книги\с ветеранами\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9636"/>
            <a:ext cx="3484267" cy="20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4896544" cy="6192688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pPr marL="45720" indent="0">
              <a:buNone/>
            </a:pPr>
            <a:r>
              <a:rPr lang="ru-RU" sz="2600" dirty="0" smtClean="0"/>
              <a:t>1930  </a:t>
            </a:r>
            <a:r>
              <a:rPr lang="ru-RU" sz="2600" dirty="0" err="1" smtClean="0"/>
              <a:t>йылдарҙа</a:t>
            </a:r>
            <a:r>
              <a:rPr lang="ru-RU" sz="2600" dirty="0" smtClean="0"/>
              <a:t> </a:t>
            </a:r>
            <a:r>
              <a:rPr lang="ru-RU" sz="2600" dirty="0" err="1"/>
              <a:t>уҡ</a:t>
            </a:r>
            <a:r>
              <a:rPr lang="ru-RU" sz="2600" dirty="0"/>
              <a:t> </a:t>
            </a:r>
            <a:r>
              <a:rPr lang="ru-RU" sz="2600" dirty="0" err="1"/>
              <a:t>яҙа</a:t>
            </a:r>
            <a:r>
              <a:rPr lang="ru-RU" sz="2600" dirty="0"/>
              <a:t> </a:t>
            </a:r>
            <a:r>
              <a:rPr lang="ru-RU" sz="2600" dirty="0" err="1"/>
              <a:t>башлай</a:t>
            </a:r>
            <a:r>
              <a:rPr lang="ru-RU" sz="2600" dirty="0"/>
              <a:t>: 1938 </a:t>
            </a:r>
            <a:r>
              <a:rPr lang="ru-RU" sz="2600" dirty="0" err="1"/>
              <a:t>йылда</a:t>
            </a:r>
            <a:r>
              <a:rPr lang="ru-RU" sz="2600" dirty="0"/>
              <a:t> «Отряд </a:t>
            </a:r>
            <a:r>
              <a:rPr lang="ru-RU" sz="2600" dirty="0" err="1"/>
              <a:t>ҡуҙғалды</a:t>
            </a:r>
            <a:r>
              <a:rPr lang="ru-RU" sz="2600" dirty="0"/>
              <a:t>» </a:t>
            </a:r>
            <a:r>
              <a:rPr lang="ru-RU" sz="2600" dirty="0" err="1"/>
              <a:t>тигән</a:t>
            </a:r>
            <a:r>
              <a:rPr lang="ru-RU" sz="2600" dirty="0"/>
              <a:t> </a:t>
            </a:r>
            <a:r>
              <a:rPr lang="ru-RU" sz="2600" dirty="0" err="1"/>
              <a:t>беренсе</a:t>
            </a:r>
            <a:r>
              <a:rPr lang="ru-RU" sz="2600" dirty="0"/>
              <a:t> </a:t>
            </a:r>
            <a:r>
              <a:rPr lang="ru-RU" sz="2600" dirty="0" err="1"/>
              <a:t>шиғыр</a:t>
            </a:r>
            <a:r>
              <a:rPr lang="ru-RU" sz="2600" dirty="0"/>
              <a:t> </a:t>
            </a:r>
            <a:r>
              <a:rPr lang="ru-RU" sz="2600" dirty="0" err="1"/>
              <a:t>йыйынтығы</a:t>
            </a:r>
            <a:r>
              <a:rPr lang="ru-RU" sz="2600" dirty="0"/>
              <a:t> </a:t>
            </a:r>
            <a:r>
              <a:rPr lang="ru-RU" sz="2600" dirty="0" err="1"/>
              <a:t>нәшер</a:t>
            </a:r>
            <a:r>
              <a:rPr lang="ru-RU" sz="2600" dirty="0"/>
              <a:t> </a:t>
            </a:r>
            <a:r>
              <a:rPr lang="ru-RU" sz="2600" dirty="0" err="1"/>
              <a:t>ителә</a:t>
            </a:r>
            <a:r>
              <a:rPr lang="ru-RU" sz="2600" dirty="0" smtClean="0"/>
              <a:t>;</a:t>
            </a:r>
          </a:p>
          <a:p>
            <a:pPr marL="45720" indent="0">
              <a:buNone/>
            </a:pPr>
            <a:endParaRPr lang="ru-RU" sz="2600" dirty="0" smtClean="0"/>
          </a:p>
          <a:p>
            <a:pPr marL="4572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1941 </a:t>
            </a:r>
            <a:r>
              <a:rPr lang="ru-RU" sz="2600" dirty="0" err="1"/>
              <a:t>йылда</a:t>
            </a:r>
            <a:r>
              <a:rPr lang="ru-RU" sz="2600" dirty="0"/>
              <a:t> «</a:t>
            </a:r>
            <a:r>
              <a:rPr lang="ru-RU" sz="2600" dirty="0" err="1"/>
              <a:t>Яҙғы</a:t>
            </a:r>
            <a:r>
              <a:rPr lang="ru-RU" sz="2600" dirty="0"/>
              <a:t> </a:t>
            </a:r>
            <a:r>
              <a:rPr lang="ru-RU" sz="2600" dirty="0" err="1"/>
              <a:t>тауыштар</a:t>
            </a:r>
            <a:r>
              <a:rPr lang="ru-RU" sz="2600" dirty="0"/>
              <a:t>» </a:t>
            </a:r>
            <a:r>
              <a:rPr lang="ru-RU" sz="2600" dirty="0" err="1"/>
              <a:t>тигән</a:t>
            </a:r>
            <a:r>
              <a:rPr lang="ru-RU" sz="2600" dirty="0"/>
              <a:t> </a:t>
            </a:r>
            <a:r>
              <a:rPr lang="ru-RU" sz="2600" dirty="0" err="1"/>
              <a:t>шиғыр</a:t>
            </a:r>
            <a:r>
              <a:rPr lang="ru-RU" sz="2600" dirty="0"/>
              <a:t> </a:t>
            </a:r>
            <a:r>
              <a:rPr lang="ru-RU" sz="2600" dirty="0" err="1"/>
              <a:t>китабы</a:t>
            </a:r>
            <a:r>
              <a:rPr lang="ru-RU" sz="2600" dirty="0"/>
              <a:t> </a:t>
            </a:r>
            <a:r>
              <a:rPr lang="ru-RU" sz="2600" dirty="0" err="1"/>
              <a:t>сыға</a:t>
            </a:r>
            <a:r>
              <a:rPr lang="ru-RU" sz="2600" dirty="0"/>
              <a:t>. </a:t>
            </a:r>
            <a:endParaRPr lang="ru-RU" sz="2600" dirty="0" smtClean="0"/>
          </a:p>
          <a:p>
            <a:pPr marL="45720" indent="0">
              <a:buNone/>
            </a:pPr>
            <a:endParaRPr lang="ru-RU" sz="2600" dirty="0"/>
          </a:p>
          <a:p>
            <a:pPr marL="45720" indent="0">
              <a:buNone/>
            </a:pPr>
            <a:r>
              <a:rPr lang="ru-RU" sz="2600" dirty="0" smtClean="0"/>
              <a:t>Бары</a:t>
            </a:r>
            <a:r>
              <a:rPr lang="en-US" sz="2600" dirty="0"/>
              <a:t>h</a:t>
            </a:r>
            <a:r>
              <a:rPr lang="ru-RU" sz="2600" dirty="0"/>
              <a:t>ы 100-ҙән </a:t>
            </a:r>
            <a:r>
              <a:rPr lang="ru-RU" sz="2600" dirty="0" err="1"/>
              <a:t>ашыу</a:t>
            </a:r>
            <a:r>
              <a:rPr lang="ru-RU" sz="2600" dirty="0"/>
              <a:t> </a:t>
            </a:r>
            <a:r>
              <a:rPr lang="ru-RU" sz="2600" dirty="0" err="1" smtClean="0"/>
              <a:t>шиғыр</a:t>
            </a:r>
            <a:r>
              <a:rPr lang="ru-RU" sz="2600" dirty="0" smtClean="0"/>
              <a:t> </a:t>
            </a:r>
            <a:r>
              <a:rPr lang="ru-RU" sz="2600" dirty="0" err="1"/>
              <a:t>һәм</a:t>
            </a:r>
            <a:r>
              <a:rPr lang="ru-RU" sz="2600" dirty="0"/>
              <a:t> проза </a:t>
            </a:r>
            <a:r>
              <a:rPr lang="ru-RU" sz="2600" dirty="0" err="1"/>
              <a:t>китаптары</a:t>
            </a:r>
            <a:r>
              <a:rPr lang="ru-RU" sz="2600" dirty="0"/>
              <a:t>, 10-дан </a:t>
            </a:r>
            <a:r>
              <a:rPr lang="ru-RU" sz="2600" dirty="0" err="1"/>
              <a:t>ашыу</a:t>
            </a:r>
            <a:r>
              <a:rPr lang="ru-RU" sz="2600" dirty="0"/>
              <a:t> </a:t>
            </a:r>
            <a:r>
              <a:rPr lang="ru-RU" sz="2600" dirty="0" err="1"/>
              <a:t>пьесалары</a:t>
            </a:r>
            <a:r>
              <a:rPr lang="ru-RU" sz="2600" dirty="0"/>
              <a:t> </a:t>
            </a:r>
            <a:r>
              <a:rPr lang="ru-RU" sz="2600" dirty="0" err="1"/>
              <a:t>донъя</a:t>
            </a:r>
            <a:r>
              <a:rPr lang="ru-RU" sz="2600" dirty="0"/>
              <a:t> </a:t>
            </a:r>
            <a:r>
              <a:rPr lang="ru-RU" sz="2600" dirty="0" err="1"/>
              <a:t>күрә</a:t>
            </a:r>
            <a:r>
              <a:rPr lang="ru-RU" sz="2600" dirty="0" smtClean="0"/>
              <a:t>.</a:t>
            </a:r>
          </a:p>
          <a:p>
            <a:pPr marL="45720" indent="0">
              <a:buNone/>
            </a:pP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smtClean="0">
                <a:solidFill>
                  <a:prstClr val="white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600" dirty="0" err="1" smtClean="0">
                <a:solidFill>
                  <a:prstClr val="white"/>
                </a:solidFill>
              </a:rPr>
              <a:t>Мостай</a:t>
            </a:r>
            <a:r>
              <a:rPr lang="ru-RU" sz="2600" dirty="0" smtClean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Кәримдең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әҫәрҙәре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бер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нисә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тиҫтә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телдәргә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тәржемә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err="1">
                <a:solidFill>
                  <a:prstClr val="white"/>
                </a:solidFill>
              </a:rPr>
              <a:t>ителгән</a:t>
            </a:r>
            <a:r>
              <a:rPr lang="ru-RU" sz="2600" dirty="0">
                <a:solidFill>
                  <a:prstClr val="white"/>
                </a:solidFill>
              </a:rPr>
              <a:t>. </a:t>
            </a:r>
            <a:r>
              <a:rPr lang="ru-RU" sz="2600" dirty="0"/>
              <a:t> </a:t>
            </a:r>
          </a:p>
          <a:p>
            <a:endParaRPr lang="ru-RU" sz="2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9210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315200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F8600"/>
              </a:buClr>
              <a:buNone/>
            </a:pPr>
            <a:r>
              <a:rPr lang="ru-RU" sz="2400" dirty="0" err="1">
                <a:solidFill>
                  <a:prstClr val="white"/>
                </a:solidFill>
              </a:rPr>
              <a:t>Иң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билдәле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Rom Bsh" panose="02020500000000000000" pitchFamily="18" charset="0"/>
              </a:rPr>
              <a:t>әҫәр8әре</a:t>
            </a:r>
            <a:r>
              <a:rPr lang="ru-RU" sz="2400" i="1" dirty="0">
                <a:solidFill>
                  <a:prstClr val="white"/>
                </a:solidFill>
              </a:rPr>
              <a:t> </a:t>
            </a:r>
            <a:r>
              <a:rPr lang="ru-RU" sz="2400" i="1" dirty="0" smtClean="0">
                <a:solidFill>
                  <a:prstClr val="white"/>
                </a:solidFill>
              </a:rPr>
              <a:t>:</a:t>
            </a:r>
          </a:p>
          <a:p>
            <a:pPr marL="45720" lvl="0" indent="0" algn="ctr">
              <a:buClr>
                <a:srgbClr val="FF8600"/>
              </a:buClr>
              <a:buNone/>
            </a:pPr>
            <a:endParaRPr lang="ru-RU" sz="2400" dirty="0" smtClean="0">
              <a:solidFill>
                <a:prstClr val="white"/>
              </a:solidFill>
            </a:endParaRPr>
          </a:p>
          <a:p>
            <a:pPr marL="45720" lvl="0" indent="0" algn="ctr">
              <a:buClr>
                <a:srgbClr val="FF8600"/>
              </a:buClr>
              <a:buNone/>
            </a:pPr>
            <a:r>
              <a:rPr lang="ru-RU" sz="2400" b="1" dirty="0" err="1" smtClean="0">
                <a:solidFill>
                  <a:prstClr val="white"/>
                </a:solidFill>
              </a:rPr>
              <a:t>Шиғри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err="1" smtClean="0">
                <a:solidFill>
                  <a:prstClr val="white"/>
                </a:solidFill>
              </a:rPr>
              <a:t>йыйынтыҡтары</a:t>
            </a:r>
            <a:r>
              <a:rPr lang="ru-RU" sz="2400" dirty="0" smtClean="0">
                <a:solidFill>
                  <a:prstClr val="white"/>
                </a:solidFill>
              </a:rPr>
              <a:t>.  </a:t>
            </a:r>
            <a:r>
              <a:rPr lang="ru-RU" sz="2400" dirty="0">
                <a:solidFill>
                  <a:prstClr val="white"/>
                </a:solidFill>
              </a:rPr>
              <a:t>«</a:t>
            </a:r>
            <a:r>
              <a:rPr lang="ru-RU" sz="2400" dirty="0" err="1">
                <a:solidFill>
                  <a:prstClr val="white"/>
                </a:solidFill>
              </a:rPr>
              <a:t>Ҡара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һыуҙар</a:t>
            </a:r>
            <a:r>
              <a:rPr lang="ru-RU" sz="2400" dirty="0">
                <a:solidFill>
                  <a:prstClr val="white"/>
                </a:solidFill>
              </a:rPr>
              <a:t>», «</a:t>
            </a:r>
            <a:r>
              <a:rPr lang="ru-RU" sz="2400" dirty="0" err="1">
                <a:solidFill>
                  <a:prstClr val="white"/>
                </a:solidFill>
              </a:rPr>
              <a:t>Ҡайтыу</a:t>
            </a:r>
            <a:r>
              <a:rPr lang="ru-RU" sz="2400" dirty="0">
                <a:solidFill>
                  <a:prstClr val="white"/>
                </a:solidFill>
              </a:rPr>
              <a:t>», «Европа-Азия», «</a:t>
            </a:r>
            <a:r>
              <a:rPr lang="ru-RU" sz="2400" dirty="0" err="1">
                <a:solidFill>
                  <a:prstClr val="white"/>
                </a:solidFill>
              </a:rPr>
              <a:t>Заманалар</a:t>
            </a:r>
            <a:r>
              <a:rPr lang="ru-RU" sz="2400" dirty="0" smtClean="0">
                <a:solidFill>
                  <a:prstClr val="white"/>
                </a:solidFill>
              </a:rPr>
              <a:t>»</a:t>
            </a:r>
          </a:p>
          <a:p>
            <a:pPr marL="45720" lvl="0" indent="0" algn="ctr">
              <a:buClr>
                <a:srgbClr val="FF8600"/>
              </a:buClr>
              <a:buNone/>
            </a:pPr>
            <a:endParaRPr lang="ru-RU" sz="2400" dirty="0" smtClean="0">
              <a:solidFill>
                <a:prstClr val="white"/>
              </a:solidFill>
            </a:endParaRPr>
          </a:p>
          <a:p>
            <a:pPr marL="45720" lvl="0" indent="0" algn="ctr">
              <a:buClr>
                <a:srgbClr val="FF8600"/>
              </a:buClr>
              <a:buNone/>
            </a:pP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err="1">
                <a:solidFill>
                  <a:prstClr val="white"/>
                </a:solidFill>
              </a:rPr>
              <a:t>П</a:t>
            </a:r>
            <a:r>
              <a:rPr lang="ru-RU" sz="2400" b="1" dirty="0" err="1" smtClean="0">
                <a:solidFill>
                  <a:prstClr val="white"/>
                </a:solidFill>
              </a:rPr>
              <a:t>ьесалары</a:t>
            </a:r>
            <a:r>
              <a:rPr lang="ru-RU" sz="2400" dirty="0">
                <a:solidFill>
                  <a:prstClr val="white"/>
                </a:solidFill>
              </a:rPr>
              <a:t>: «</a:t>
            </a:r>
            <a:r>
              <a:rPr lang="ru-RU" sz="2400" dirty="0" err="1">
                <a:solidFill>
                  <a:prstClr val="white"/>
                </a:solidFill>
              </a:rPr>
              <a:t>Айгөл</a:t>
            </a:r>
            <a:r>
              <a:rPr lang="ru-RU" sz="2400" dirty="0">
                <a:solidFill>
                  <a:prstClr val="white"/>
                </a:solidFill>
              </a:rPr>
              <a:t> иле», «</a:t>
            </a:r>
            <a:r>
              <a:rPr lang="ru-RU" sz="2400" dirty="0" err="1">
                <a:solidFill>
                  <a:prstClr val="white"/>
                </a:solidFill>
              </a:rPr>
              <a:t>Ҡыҙ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урлау</a:t>
            </a:r>
            <a:r>
              <a:rPr lang="ru-RU" sz="2400" dirty="0">
                <a:solidFill>
                  <a:prstClr val="white"/>
                </a:solidFill>
              </a:rPr>
              <a:t>», «Ай </a:t>
            </a:r>
            <a:r>
              <a:rPr lang="ru-RU" sz="2400" dirty="0" err="1">
                <a:solidFill>
                  <a:prstClr val="white"/>
                </a:solidFill>
              </a:rPr>
              <a:t>тотолған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төндә</a:t>
            </a:r>
            <a:r>
              <a:rPr lang="ru-RU" sz="2400" dirty="0">
                <a:solidFill>
                  <a:prstClr val="white"/>
                </a:solidFill>
              </a:rPr>
              <a:t>», «</a:t>
            </a:r>
            <a:r>
              <a:rPr lang="ru-RU" sz="2400" dirty="0" err="1">
                <a:solidFill>
                  <a:prstClr val="white"/>
                </a:solidFill>
              </a:rPr>
              <a:t>Салауат</a:t>
            </a:r>
            <a:r>
              <a:rPr lang="ru-RU" sz="2400" dirty="0">
                <a:solidFill>
                  <a:prstClr val="white"/>
                </a:solidFill>
              </a:rPr>
              <a:t>. </a:t>
            </a:r>
            <a:r>
              <a:rPr lang="ru-RU" sz="2400" dirty="0" err="1">
                <a:solidFill>
                  <a:prstClr val="white"/>
                </a:solidFill>
              </a:rPr>
              <a:t>Өн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ҡатыш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ете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төш</a:t>
            </a:r>
            <a:r>
              <a:rPr lang="ru-RU" sz="2400" dirty="0">
                <a:solidFill>
                  <a:prstClr val="white"/>
                </a:solidFill>
              </a:rPr>
              <a:t>», «</a:t>
            </a:r>
            <a:r>
              <a:rPr lang="ru-RU" sz="2400" dirty="0" err="1">
                <a:solidFill>
                  <a:prstClr val="white"/>
                </a:solidFill>
              </a:rPr>
              <a:t>Ташлама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утты</a:t>
            </a:r>
            <a:r>
              <a:rPr lang="ru-RU" sz="2400" dirty="0">
                <a:solidFill>
                  <a:prstClr val="white"/>
                </a:solidFill>
              </a:rPr>
              <a:t>, Прометей!» </a:t>
            </a:r>
            <a:endParaRPr lang="ru-RU" sz="2400" dirty="0" smtClean="0">
              <a:solidFill>
                <a:prstClr val="white"/>
              </a:solidFill>
            </a:endParaRPr>
          </a:p>
          <a:p>
            <a:pPr marL="45720" lvl="0" indent="0" algn="ctr">
              <a:buClr>
                <a:srgbClr val="FF8600"/>
              </a:buClr>
              <a:buNone/>
            </a:pPr>
            <a:r>
              <a:rPr lang="ru-RU" sz="2400" b="1" dirty="0">
                <a:solidFill>
                  <a:prstClr val="white"/>
                </a:solidFill>
              </a:rPr>
              <a:t/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 err="1">
                <a:solidFill>
                  <a:prstClr val="white"/>
                </a:solidFill>
              </a:rPr>
              <a:t>Повестары</a:t>
            </a:r>
            <a:r>
              <a:rPr lang="ru-RU" sz="2400" b="1" dirty="0">
                <a:solidFill>
                  <a:prstClr val="white"/>
                </a:solidFill>
              </a:rPr>
              <a:t>: </a:t>
            </a:r>
            <a:r>
              <a:rPr lang="ru-RU" sz="2400" dirty="0">
                <a:solidFill>
                  <a:prstClr val="white"/>
                </a:solidFill>
              </a:rPr>
              <a:t>«</a:t>
            </a:r>
            <a:r>
              <a:rPr lang="ru-RU" sz="2400" dirty="0" err="1">
                <a:solidFill>
                  <a:prstClr val="white"/>
                </a:solidFill>
              </a:rPr>
              <a:t>Беҙҙең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өйҙөң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йәме</a:t>
            </a:r>
            <a:r>
              <a:rPr lang="ru-RU" sz="2400" dirty="0">
                <a:solidFill>
                  <a:prstClr val="white"/>
                </a:solidFill>
              </a:rPr>
              <a:t>», «</a:t>
            </a:r>
            <a:r>
              <a:rPr lang="ru-RU" sz="2400" dirty="0" err="1" smtClean="0">
                <a:solidFill>
                  <a:prstClr val="white"/>
                </a:solidFill>
              </a:rPr>
              <a:t>Өс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</a:rPr>
              <a:t>таған</a:t>
            </a:r>
            <a:r>
              <a:rPr lang="ru-RU" sz="2400" dirty="0">
                <a:solidFill>
                  <a:prstClr val="white"/>
                </a:solidFill>
              </a:rPr>
              <a:t>», «</a:t>
            </a:r>
            <a:r>
              <a:rPr lang="ru-RU" sz="2400" dirty="0" err="1">
                <a:solidFill>
                  <a:prstClr val="white"/>
                </a:solidFill>
              </a:rPr>
              <a:t>Оҙон-оҙаҡ</a:t>
            </a:r>
            <a:r>
              <a:rPr lang="ru-RU" sz="2400" dirty="0">
                <a:solidFill>
                  <a:prstClr val="white"/>
                </a:solidFill>
              </a:rPr>
              <a:t> бала </a:t>
            </a:r>
            <a:r>
              <a:rPr lang="ru-RU" sz="2400" dirty="0" err="1">
                <a:solidFill>
                  <a:prstClr val="white"/>
                </a:solidFill>
              </a:rPr>
              <a:t>саҡ</a:t>
            </a:r>
            <a:r>
              <a:rPr lang="ru-RU" sz="2400" dirty="0" smtClean="0">
                <a:solidFill>
                  <a:prstClr val="white"/>
                </a:solidFill>
              </a:rPr>
              <a:t>», «Ярл</a:t>
            </a:r>
            <a:r>
              <a:rPr lang="ru-RU" sz="2400" dirty="0" smtClean="0">
                <a:solidFill>
                  <a:prstClr val="white"/>
                </a:solidFill>
                <a:latin typeface="Rom Bsh" panose="02020500000000000000" pitchFamily="18" charset="0"/>
              </a:rPr>
              <a:t>ы6а</a:t>
            </a:r>
            <a:r>
              <a:rPr lang="ru-RU" sz="2400" dirty="0" smtClean="0">
                <a:solidFill>
                  <a:prstClr val="white"/>
                </a:solidFill>
              </a:rPr>
              <a:t>у»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2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0083" y="980728"/>
            <a:ext cx="2950936" cy="1452935"/>
          </a:xfrm>
        </p:spPr>
        <p:txBody>
          <a:bodyPr/>
          <a:lstStyle/>
          <a:p>
            <a:pPr algn="ctr"/>
            <a:r>
              <a:rPr lang="ru-RU" sz="2400" b="1" i="1" dirty="0" err="1">
                <a:solidFill>
                  <a:prstClr val="white"/>
                </a:solidFill>
              </a:rPr>
              <a:t>Маҡтаулы</a:t>
            </a:r>
            <a:r>
              <a:rPr lang="ru-RU" sz="2400" b="1" i="1" dirty="0">
                <a:solidFill>
                  <a:prstClr val="white"/>
                </a:solidFill>
              </a:rPr>
              <a:t> </a:t>
            </a:r>
            <a:r>
              <a:rPr lang="ru-RU" sz="2400" b="1" i="1" dirty="0" err="1">
                <a:solidFill>
                  <a:prstClr val="white"/>
                </a:solidFill>
              </a:rPr>
              <a:t>исемдәре</a:t>
            </a:r>
            <a:r>
              <a:rPr lang="ru-RU" sz="2400" b="1" i="1" dirty="0">
                <a:solidFill>
                  <a:prstClr val="white"/>
                </a:solidFill>
              </a:rPr>
              <a:t> </a:t>
            </a:r>
            <a:r>
              <a:rPr lang="ru-RU" sz="2400" b="1" i="1" dirty="0" err="1">
                <a:solidFill>
                  <a:prstClr val="white"/>
                </a:solidFill>
              </a:rPr>
              <a:t>һәм</a:t>
            </a:r>
            <a:r>
              <a:rPr lang="ru-RU" sz="2400" b="1" i="1" dirty="0">
                <a:solidFill>
                  <a:prstClr val="white"/>
                </a:solidFill>
              </a:rPr>
              <a:t> </a:t>
            </a:r>
            <a:r>
              <a:rPr lang="ru-RU" sz="2400" b="1" i="1" dirty="0" err="1">
                <a:solidFill>
                  <a:prstClr val="white"/>
                </a:solidFill>
              </a:rPr>
              <a:t>наградалары</a:t>
            </a:r>
            <a:r>
              <a:rPr lang="ru-RU" sz="2400" dirty="0">
                <a:solidFill>
                  <a:prstClr val="white"/>
                </a:solidFill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484784"/>
            <a:ext cx="5400600" cy="481853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 err="1" smtClean="0"/>
              <a:t>Социалистик</a:t>
            </a:r>
            <a:r>
              <a:rPr lang="ru-RU" dirty="0" smtClean="0"/>
              <a:t> </a:t>
            </a:r>
            <a:r>
              <a:rPr lang="ru-RU" dirty="0" err="1"/>
              <a:t>Хеҙмәт</a:t>
            </a:r>
            <a:r>
              <a:rPr lang="ru-RU" dirty="0"/>
              <a:t> </a:t>
            </a:r>
            <a:r>
              <a:rPr lang="ru-RU" dirty="0" err="1"/>
              <a:t>геройы</a:t>
            </a:r>
            <a:r>
              <a:rPr lang="ru-RU" dirty="0"/>
              <a:t> (1979) 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err="1"/>
              <a:t>Ҡыҙыл</a:t>
            </a:r>
            <a:r>
              <a:rPr lang="ru-RU" dirty="0"/>
              <a:t> </a:t>
            </a:r>
            <a:r>
              <a:rPr lang="ru-RU" dirty="0" err="1"/>
              <a:t>Йондоҙ</a:t>
            </a:r>
            <a:r>
              <a:rPr lang="ru-RU" dirty="0"/>
              <a:t> ордены (1944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r>
              <a:rPr lang="en-US" dirty="0" smtClean="0"/>
              <a:t>II </a:t>
            </a:r>
            <a:r>
              <a:rPr lang="ru-RU" dirty="0" err="1"/>
              <a:t>дәрәжәләге</a:t>
            </a:r>
            <a:r>
              <a:rPr lang="ru-RU" dirty="0"/>
              <a:t> </a:t>
            </a:r>
            <a:r>
              <a:rPr lang="ru-RU" dirty="0" err="1"/>
              <a:t>Ватан</a:t>
            </a:r>
            <a:r>
              <a:rPr lang="ru-RU" dirty="0"/>
              <a:t> </a:t>
            </a:r>
            <a:r>
              <a:rPr lang="ru-RU" dirty="0" err="1"/>
              <a:t>һуғышы</a:t>
            </a:r>
            <a:r>
              <a:rPr lang="ru-RU" dirty="0"/>
              <a:t> ордены (1945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r>
              <a:rPr lang="en-US" dirty="0"/>
              <a:t>I </a:t>
            </a:r>
            <a:r>
              <a:rPr lang="ru-RU" dirty="0" err="1"/>
              <a:t>дәрәжәләге</a:t>
            </a:r>
            <a:r>
              <a:rPr lang="ru-RU" dirty="0"/>
              <a:t> </a:t>
            </a:r>
            <a:r>
              <a:rPr lang="ru-RU" dirty="0" err="1"/>
              <a:t>Ватан</a:t>
            </a:r>
            <a:r>
              <a:rPr lang="ru-RU" dirty="0"/>
              <a:t> </a:t>
            </a:r>
            <a:r>
              <a:rPr lang="ru-RU" dirty="0" err="1"/>
              <a:t>һуғышы</a:t>
            </a:r>
            <a:r>
              <a:rPr lang="ru-RU" dirty="0"/>
              <a:t> ордены (1985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>II </a:t>
            </a:r>
            <a:r>
              <a:rPr lang="ru-RU" dirty="0" err="1"/>
              <a:t>дәрәжәләге</a:t>
            </a:r>
            <a:r>
              <a:rPr lang="ru-RU" dirty="0"/>
              <a:t> «За заслуги перед Отечеством» </a:t>
            </a:r>
            <a:r>
              <a:rPr lang="ru-RU" dirty="0" smtClean="0"/>
              <a:t>ордены</a:t>
            </a:r>
          </a:p>
          <a:p>
            <a:pPr marL="45720" indent="0">
              <a:buNone/>
            </a:pPr>
            <a:r>
              <a:rPr lang="en-US" dirty="0" smtClean="0"/>
              <a:t>III </a:t>
            </a:r>
            <a:r>
              <a:rPr lang="ru-RU" dirty="0" err="1"/>
              <a:t>дәрәжәләге</a:t>
            </a:r>
            <a:r>
              <a:rPr lang="ru-RU" dirty="0"/>
              <a:t> «За заслуги перед Отечеством» </a:t>
            </a:r>
            <a:r>
              <a:rPr lang="ru-RU" dirty="0" smtClean="0"/>
              <a:t>ордены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Ике Ленин </a:t>
            </a:r>
            <a:r>
              <a:rPr lang="ru-RU" dirty="0"/>
              <a:t>ордены (1967, 1979) </a:t>
            </a:r>
            <a:br>
              <a:rPr lang="ru-RU" dirty="0"/>
            </a:br>
            <a:r>
              <a:rPr lang="ru-RU" dirty="0" err="1" smtClean="0"/>
              <a:t>Хеҙмәт</a:t>
            </a:r>
            <a:r>
              <a:rPr lang="ru-RU" dirty="0" smtClean="0"/>
              <a:t> </a:t>
            </a:r>
            <a:r>
              <a:rPr lang="ru-RU" dirty="0" err="1"/>
              <a:t>Ҡыҙыл</a:t>
            </a:r>
            <a:r>
              <a:rPr lang="ru-RU" dirty="0"/>
              <a:t> </a:t>
            </a:r>
            <a:r>
              <a:rPr lang="ru-RU" dirty="0" err="1"/>
              <a:t>Байраҡ</a:t>
            </a:r>
            <a:r>
              <a:rPr lang="ru-RU" dirty="0"/>
              <a:t> Ордены (1955, 1962) </a:t>
            </a:r>
            <a:br>
              <a:rPr lang="ru-RU" dirty="0"/>
            </a:br>
            <a:r>
              <a:rPr lang="ru-RU" dirty="0" err="1"/>
              <a:t>Халыҡтар</a:t>
            </a:r>
            <a:r>
              <a:rPr lang="ru-RU" dirty="0"/>
              <a:t> </a:t>
            </a:r>
            <a:r>
              <a:rPr lang="ru-RU" dirty="0" err="1"/>
              <a:t>Дуҫлығы</a:t>
            </a:r>
            <a:r>
              <a:rPr lang="ru-RU" dirty="0"/>
              <a:t> ордены (1984) </a:t>
            </a:r>
            <a:br>
              <a:rPr lang="ru-RU" dirty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347479"/>
            <a:ext cx="2950936" cy="2245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esktop\m_7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441210"/>
            <a:ext cx="2736304" cy="20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548681"/>
            <a:ext cx="5220072" cy="557884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Почёт </a:t>
            </a:r>
            <a:r>
              <a:rPr lang="ru-RU" dirty="0" err="1"/>
              <a:t>билдәһе</a:t>
            </a:r>
            <a:r>
              <a:rPr lang="ru-RU" dirty="0"/>
              <a:t> ордены (1949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РСФСР-</a:t>
            </a:r>
            <a:r>
              <a:rPr lang="ru-RU" dirty="0" err="1"/>
              <a:t>ҙың</a:t>
            </a:r>
            <a:r>
              <a:rPr lang="ru-RU" dirty="0"/>
              <a:t> </a:t>
            </a:r>
            <a:r>
              <a:rPr lang="ru-RU" dirty="0" err="1"/>
              <a:t>атҡаҙанған</a:t>
            </a:r>
            <a:r>
              <a:rPr lang="ru-RU" dirty="0"/>
              <a:t> </a:t>
            </a:r>
            <a:r>
              <a:rPr lang="ru-RU" dirty="0" err="1"/>
              <a:t>сәнғәт</a:t>
            </a:r>
            <a:r>
              <a:rPr lang="ru-RU" dirty="0"/>
              <a:t> </a:t>
            </a:r>
            <a:r>
              <a:rPr lang="ru-RU" dirty="0" smtClean="0">
                <a:latin typeface="Rom Bsh" panose="02020500000000000000" pitchFamily="18" charset="0"/>
              </a:rPr>
              <a:t>эшм1к1ре</a:t>
            </a:r>
            <a:r>
              <a:rPr lang="ru-RU" dirty="0" smtClean="0"/>
              <a:t> </a:t>
            </a:r>
            <a:r>
              <a:rPr lang="ru-RU" dirty="0"/>
              <a:t>(1982) 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БАССР-</a:t>
            </a:r>
            <a:r>
              <a:rPr lang="ru-RU" dirty="0" err="1"/>
              <a:t>ҙың</a:t>
            </a:r>
            <a:r>
              <a:rPr lang="ru-RU" dirty="0"/>
              <a:t> </a:t>
            </a:r>
            <a:r>
              <a:rPr lang="ru-RU" dirty="0" err="1"/>
              <a:t>халыҡ</a:t>
            </a:r>
            <a:r>
              <a:rPr lang="ru-RU" dirty="0"/>
              <a:t> </a:t>
            </a:r>
            <a:r>
              <a:rPr lang="ru-RU" dirty="0" err="1"/>
              <a:t>шағиры</a:t>
            </a:r>
            <a:r>
              <a:rPr lang="ru-RU" dirty="0"/>
              <a:t> (1963) 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Башҡортостандың</a:t>
            </a:r>
            <a:r>
              <a:rPr lang="ru-RU" dirty="0"/>
              <a:t> </a:t>
            </a:r>
            <a:r>
              <a:rPr lang="ru-RU" dirty="0" err="1" smtClean="0"/>
              <a:t>Фәндәр</a:t>
            </a:r>
            <a:r>
              <a:rPr lang="ru-RU" dirty="0" smtClean="0"/>
              <a:t> </a:t>
            </a:r>
            <a:r>
              <a:rPr lang="ru-RU" dirty="0" err="1"/>
              <a:t>Академияһының</a:t>
            </a:r>
            <a:r>
              <a:rPr lang="ru-RU" dirty="0"/>
              <a:t> </a:t>
            </a:r>
            <a:r>
              <a:rPr lang="ru-RU" dirty="0" err="1"/>
              <a:t>почетлы</a:t>
            </a:r>
            <a:r>
              <a:rPr lang="ru-RU" dirty="0"/>
              <a:t> </a:t>
            </a:r>
            <a:r>
              <a:rPr lang="ru-RU" dirty="0" err="1"/>
              <a:t>академигы</a:t>
            </a:r>
            <a:r>
              <a:rPr lang="ru-RU" dirty="0"/>
              <a:t> (1992) 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Әҙәбиәт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сәнғәт</a:t>
            </a:r>
            <a:r>
              <a:rPr lang="ru-RU" dirty="0"/>
              <a:t> </a:t>
            </a:r>
            <a:r>
              <a:rPr lang="ru-RU" dirty="0" err="1"/>
              <a:t>өлкәһендәге</a:t>
            </a:r>
            <a:r>
              <a:rPr lang="ru-RU" dirty="0"/>
              <a:t> М.А. Шолохов </a:t>
            </a:r>
            <a:r>
              <a:rPr lang="ru-RU" dirty="0" err="1"/>
              <a:t>исемендәге</a:t>
            </a:r>
            <a:r>
              <a:rPr lang="ru-RU" dirty="0"/>
              <a:t> </a:t>
            </a:r>
            <a:r>
              <a:rPr lang="ru-RU" dirty="0" err="1"/>
              <a:t>халыҡ</a:t>
            </a:r>
            <a:r>
              <a:rPr lang="ru-RU" dirty="0"/>
              <a:t>-ара премия </a:t>
            </a:r>
          </a:p>
        </p:txBody>
      </p:sp>
      <p:pic>
        <p:nvPicPr>
          <p:cNvPr id="8195" name="Picture 3" descr="C:\Users\user\Desktop\view_1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9" y="3717032"/>
            <a:ext cx="3643058" cy="2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1287540857_murtaza_must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1110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96944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Rom Bsh" panose="02020500000000000000" pitchFamily="18" charset="0"/>
              </a:rPr>
              <a:t>!мм1 31р я8ыусы 2с2н и5 8ур награда- </a:t>
            </a:r>
            <a:br>
              <a:rPr lang="ru-RU" sz="2800" dirty="0" smtClean="0">
                <a:latin typeface="Rom Bsh" panose="02020500000000000000" pitchFamily="18" charset="0"/>
              </a:rPr>
            </a:br>
            <a:r>
              <a:rPr lang="ru-RU" sz="2800" dirty="0" smtClean="0">
                <a:latin typeface="Rom Bsh" panose="02020500000000000000" pitchFamily="18" charset="0"/>
              </a:rPr>
              <a:t>халы6ты5 32й29е</a:t>
            </a:r>
            <a:endParaRPr lang="ru-RU" sz="2800" dirty="0">
              <a:latin typeface="Rom Bsh" panose="02020500000000000000" pitchFamily="18" charset="0"/>
            </a:endParaRPr>
          </a:p>
        </p:txBody>
      </p:sp>
      <p:pic>
        <p:nvPicPr>
          <p:cNvPr id="2050" name="Picture 2" descr="F:\М.Карим\Фото из книги\татария мамадышевский район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3106366" cy="40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М.Карим\Для раздачи студентам\Фото из книги\лнганг\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82" y="2358565"/>
            <a:ext cx="2622013" cy="39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1730161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prstClr val="white"/>
                </a:solidFill>
              </a:rPr>
              <a:t/>
            </a:r>
            <a:br>
              <a:rPr lang="ru-RU" sz="2200" dirty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2005 </a:t>
            </a:r>
            <a:r>
              <a:rPr lang="ru-RU" sz="2400" dirty="0" err="1">
                <a:solidFill>
                  <a:prstClr val="white"/>
                </a:solidFill>
              </a:rPr>
              <a:t>йылдың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smtClean="0">
                <a:solidFill>
                  <a:prstClr val="white"/>
                </a:solidFill>
              </a:rPr>
              <a:t>21 </a:t>
            </a:r>
            <a:r>
              <a:rPr lang="ru-RU" sz="2400" dirty="0" err="1" smtClean="0">
                <a:solidFill>
                  <a:prstClr val="white"/>
                </a:solidFill>
              </a:rPr>
              <a:t>сентябрендә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Өфөлә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вафат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була</a:t>
            </a:r>
            <a:r>
              <a:rPr lang="ru-RU" sz="2400" dirty="0">
                <a:solidFill>
                  <a:prstClr val="white"/>
                </a:solidFill>
              </a:rPr>
              <a:t>. </a:t>
            </a:r>
            <a:r>
              <a:rPr lang="ru-RU" sz="2400" dirty="0" smtClean="0">
                <a:solidFill>
                  <a:prstClr val="white"/>
                </a:solidFill>
              </a:rPr>
              <a:t/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 err="1" smtClean="0">
                <a:solidFill>
                  <a:prstClr val="white"/>
                </a:solidFill>
              </a:rPr>
              <a:t>Өфө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мосолман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зыяратында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ерләнгән</a:t>
            </a:r>
            <a:r>
              <a:rPr lang="ru-RU" sz="2400" dirty="0">
                <a:solidFill>
                  <a:prstClr val="white"/>
                </a:solidFill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C:\Users\user\Desktop\523c2da8-5a4e-f9d9-5a4e-f9d6e56315eb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0339"/>
            <a:ext cx="371703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Mustay_Karim_9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0339"/>
            <a:ext cx="3887183" cy="27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08912" cy="417646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err="1">
                <a:solidFill>
                  <a:prstClr val="white"/>
                </a:solidFill>
              </a:rPr>
              <a:t>Мостай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Кәрим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исемен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Башҡортостан</a:t>
            </a:r>
            <a:r>
              <a:rPr lang="ru-RU" sz="2400" dirty="0">
                <a:solidFill>
                  <a:prstClr val="white"/>
                </a:solidFill>
              </a:rPr>
              <a:t> Республика</a:t>
            </a:r>
            <a:r>
              <a:rPr lang="en-US" sz="2400" dirty="0">
                <a:solidFill>
                  <a:prstClr val="white"/>
                </a:solidFill>
              </a:rPr>
              <a:t>h</a:t>
            </a:r>
            <a:r>
              <a:rPr lang="ru-RU" sz="2400" dirty="0" err="1">
                <a:solidFill>
                  <a:prstClr val="white"/>
                </a:solidFill>
              </a:rPr>
              <a:t>ының</a:t>
            </a:r>
            <a:r>
              <a:rPr lang="ru-RU" sz="2400" dirty="0">
                <a:solidFill>
                  <a:prstClr val="white"/>
                </a:solidFill>
              </a:rPr>
              <a:t> Милли </a:t>
            </a:r>
            <a:r>
              <a:rPr lang="ru-RU" sz="2400" dirty="0" err="1">
                <a:solidFill>
                  <a:prstClr val="white"/>
                </a:solidFill>
              </a:rPr>
              <a:t>йәштәр</a:t>
            </a:r>
            <a:r>
              <a:rPr lang="ru-RU" sz="2400" dirty="0">
                <a:solidFill>
                  <a:prstClr val="white"/>
                </a:solidFill>
              </a:rPr>
              <a:t> театры </a:t>
            </a:r>
            <a:r>
              <a:rPr lang="ru-RU" sz="2400" dirty="0" err="1">
                <a:solidFill>
                  <a:prstClr val="white"/>
                </a:solidFill>
              </a:rPr>
              <a:t>йөрөтә</a:t>
            </a:r>
            <a:r>
              <a:rPr lang="ru-RU" sz="2400" dirty="0">
                <a:solidFill>
                  <a:prstClr val="white"/>
                </a:solidFill>
              </a:rPr>
              <a:t>.</a:t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Мостай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Кәрим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Rom Bsh" panose="02020500000000000000" pitchFamily="18" charset="0"/>
              </a:rPr>
              <a:t>исеменд1ге </a:t>
            </a:r>
            <a:r>
              <a:rPr lang="ru-RU" sz="3200" dirty="0">
                <a:solidFill>
                  <a:prstClr val="white"/>
                </a:solidFill>
                <a:latin typeface="Rom Bsh" panose="02020500000000000000" pitchFamily="18" charset="0"/>
              </a:rPr>
              <a:t>2</a:t>
            </a:r>
            <a:r>
              <a:rPr lang="ru-RU" sz="2400" dirty="0">
                <a:solidFill>
                  <a:prstClr val="white"/>
                </a:solidFill>
                <a:latin typeface="Rom Bsh" panose="02020500000000000000" pitchFamily="18" charset="0"/>
              </a:rPr>
              <a:t>ф2л1 гимназия бар.</a:t>
            </a:r>
            <a:br>
              <a:rPr lang="ru-RU" sz="2400" dirty="0">
                <a:solidFill>
                  <a:prstClr val="white"/>
                </a:solidFill>
                <a:latin typeface="Rom Bsh" panose="02020500000000000000" pitchFamily="18" charset="0"/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 err="1">
                <a:solidFill>
                  <a:prstClr val="white"/>
                </a:solidFill>
              </a:rPr>
              <a:t>Шулай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уҡ</a:t>
            </a:r>
            <a:r>
              <a:rPr lang="ru-RU" sz="2400" dirty="0">
                <a:solidFill>
                  <a:prstClr val="white"/>
                </a:solidFill>
              </a:rPr>
              <a:t> баш </a:t>
            </a:r>
            <a:r>
              <a:rPr lang="ru-RU" sz="2400" dirty="0">
                <a:solidFill>
                  <a:prstClr val="white"/>
                </a:solidFill>
                <a:latin typeface="Rom Bsh" panose="02020500000000000000" pitchFamily="18" charset="0"/>
              </a:rPr>
              <a:t>6алабы88ы5 </a:t>
            </a:r>
            <a:r>
              <a:rPr lang="ru-RU" sz="2400" dirty="0" err="1">
                <a:solidFill>
                  <a:prstClr val="white"/>
                </a:solidFill>
              </a:rPr>
              <a:t>бер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урамына</a:t>
            </a:r>
            <a:r>
              <a:rPr lang="ru-RU" sz="2400" dirty="0">
                <a:solidFill>
                  <a:prstClr val="white"/>
                </a:solidFill>
                <a:latin typeface="Rom Bsh" panose="02020500000000000000" pitchFamily="18" charset="0"/>
              </a:rPr>
              <a:t> ша7ир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исеме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бирелде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  <a:br>
              <a:rPr lang="ru-RU" sz="2400" dirty="0" smtClean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  <a:latin typeface="Rom Bsh" panose="02020500000000000000" pitchFamily="18" charset="0"/>
              </a:rPr>
              <a:t>М.К1рим й1ш1г1н 2й81 та6таташ </a:t>
            </a:r>
            <a:r>
              <a:rPr lang="ru-RU" sz="2400" dirty="0" err="1" smtClean="0">
                <a:solidFill>
                  <a:prstClr val="white"/>
                </a:solidFill>
                <a:latin typeface="Rom Bsh" panose="02020500000000000000" pitchFamily="18" charset="0"/>
              </a:rPr>
              <a:t>асылды</a:t>
            </a:r>
            <a:r>
              <a:rPr lang="ru-RU" sz="2400" dirty="0">
                <a:solidFill>
                  <a:prstClr val="white"/>
                </a:solidFill>
              </a:rPr>
              <a:t/>
            </a:r>
            <a:br>
              <a:rPr lang="ru-RU" sz="2400" dirty="0">
                <a:solidFill>
                  <a:prstClr val="white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7170" name="Picture 2" descr="C:\Users\user\Desktop\87278_cu250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9339"/>
            <a:ext cx="1964107" cy="15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51db87df-1cda-a492-1cda-a49d9f61d6ca.photo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63" y="4437112"/>
            <a:ext cx="2108244" cy="15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541360e5d9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85" y="4415729"/>
            <a:ext cx="2016224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77194-925b210e515bf6c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80" y="4415729"/>
            <a:ext cx="2270269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Rom Bsh" panose="02020500000000000000" pitchFamily="18" charset="0"/>
              </a:rPr>
              <a:t>М.К1римг1 31йк1л</a:t>
            </a:r>
            <a:endParaRPr lang="ru-RU" sz="3200" dirty="0">
              <a:latin typeface="Rom Bsh" panose="02020500000000000000" pitchFamily="18" charset="0"/>
            </a:endParaRPr>
          </a:p>
        </p:txBody>
      </p:sp>
      <p:pic>
        <p:nvPicPr>
          <p:cNvPr id="1026" name="Picture 2" descr="C:\Users\user\Desktop\1350677094_m-ka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34452" cy="42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7315200" cy="3096344"/>
          </a:xfrm>
        </p:spPr>
        <p:txBody>
          <a:bodyPr>
            <a:normAutofit fontScale="90000"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  <a:tabLst>
                <a:tab pos="177800" algn="l"/>
              </a:tabLst>
            </a:pPr>
            <a:r>
              <a:rPr lang="ru-RU" sz="2700" dirty="0" smtClean="0">
                <a:solidFill>
                  <a:srgbClr val="FF8600"/>
                </a:solidFill>
                <a:latin typeface="Rom Bsh"/>
                <a:ea typeface="Times New Roman"/>
              </a:rPr>
              <a:t>    </a:t>
            </a:r>
            <a:br>
              <a:rPr lang="ru-RU" sz="2700" dirty="0" smtClean="0">
                <a:solidFill>
                  <a:srgbClr val="FF8600"/>
                </a:solidFill>
                <a:latin typeface="Rom Bsh"/>
                <a:ea typeface="Times New Roman"/>
              </a:rPr>
            </a:br>
            <a:r>
              <a:rPr lang="ru-RU" sz="2700" dirty="0">
                <a:solidFill>
                  <a:srgbClr val="FF8600"/>
                </a:solidFill>
                <a:latin typeface="Rom Bsh"/>
                <a:ea typeface="Times New Roman"/>
              </a:rPr>
              <a:t/>
            </a:r>
            <a:br>
              <a:rPr lang="ru-RU" sz="2700" dirty="0">
                <a:solidFill>
                  <a:srgbClr val="FF8600"/>
                </a:solidFill>
                <a:latin typeface="Rom Bsh"/>
                <a:ea typeface="Times New Roman"/>
              </a:rPr>
            </a:br>
            <a:r>
              <a:rPr lang="ru-RU" sz="2700" dirty="0" smtClean="0">
                <a:solidFill>
                  <a:srgbClr val="FF8600"/>
                </a:solidFill>
                <a:latin typeface="Rom Bsh"/>
                <a:ea typeface="Times New Roman"/>
              </a:rPr>
              <a:t/>
            </a:r>
            <a:br>
              <a:rPr lang="ru-RU" sz="2700" dirty="0" smtClean="0">
                <a:solidFill>
                  <a:srgbClr val="FF8600"/>
                </a:solidFill>
                <a:latin typeface="Rom Bsh"/>
                <a:ea typeface="Times New Roman"/>
              </a:rPr>
            </a:br>
            <a:r>
              <a:rPr lang="ru-RU" sz="2700" dirty="0">
                <a:solidFill>
                  <a:srgbClr val="FF8600"/>
                </a:solidFill>
                <a:latin typeface="Rom Bsh"/>
                <a:ea typeface="Times New Roman"/>
              </a:rPr>
              <a:t/>
            </a:r>
            <a:br>
              <a:rPr lang="ru-RU" sz="2700" dirty="0">
                <a:solidFill>
                  <a:srgbClr val="FF8600"/>
                </a:solidFill>
                <a:latin typeface="Rom Bsh"/>
                <a:ea typeface="Times New Roman"/>
              </a:rPr>
            </a:br>
            <a:r>
              <a:rPr lang="ru-RU" sz="2700" dirty="0" smtClean="0">
                <a:solidFill>
                  <a:srgbClr val="FF8600"/>
                </a:solidFill>
                <a:latin typeface="Rom Bsh"/>
                <a:ea typeface="Times New Roman"/>
              </a:rPr>
              <a:t/>
            </a:r>
            <a:br>
              <a:rPr lang="ru-RU" sz="2700" dirty="0" smtClean="0">
                <a:solidFill>
                  <a:srgbClr val="FF8600"/>
                </a:solidFill>
                <a:latin typeface="Rom Bsh"/>
                <a:ea typeface="Times New Roman"/>
              </a:rPr>
            </a:br>
            <a:r>
              <a:rPr lang="ru-RU" sz="2700" dirty="0" smtClean="0">
                <a:solidFill>
                  <a:schemeClr val="tx1"/>
                </a:solidFill>
                <a:latin typeface="Rom Bsh"/>
                <a:ea typeface="Times New Roman"/>
              </a:rPr>
              <a:t>«</a:t>
            </a:r>
            <a:r>
              <a:rPr lang="ru-RU" sz="2700" dirty="0">
                <a:solidFill>
                  <a:schemeClr val="tx1"/>
                </a:solidFill>
                <a:latin typeface="Rom Bsh"/>
                <a:ea typeface="Times New Roman"/>
              </a:rPr>
              <a:t>№е8 Баш6ортостанды5, б2т2н б2й2к  Р1с1й8е5 </a:t>
            </a:r>
            <a:r>
              <a:rPr lang="ru-RU" sz="2700" dirty="0" smtClean="0">
                <a:solidFill>
                  <a:schemeClr val="tx1"/>
                </a:solidFill>
                <a:latin typeface="Rom Bsh"/>
                <a:ea typeface="Times New Roman"/>
              </a:rPr>
              <a:t>7орурлы7ы 31м </a:t>
            </a:r>
            <a:r>
              <a:rPr lang="ru-RU" sz="2700" dirty="0">
                <a:solidFill>
                  <a:schemeClr val="tx1"/>
                </a:solidFill>
                <a:latin typeface="Rom Bsh"/>
                <a:ea typeface="Times New Roman"/>
              </a:rPr>
              <a:t>даны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ea typeface="Times New Roman"/>
              </a:rPr>
              <a:t>!» </a:t>
            </a:r>
            <a:r>
              <a:rPr lang="ru-RU" sz="2700" i="1" dirty="0" smtClean="0">
                <a:solidFill>
                  <a:schemeClr val="tx1"/>
                </a:solidFill>
                <a:latin typeface="Rom Bsh"/>
                <a:ea typeface="Times New Roman"/>
              </a:rPr>
              <a:t> </a:t>
            </a:r>
            <a:br>
              <a:rPr lang="ru-RU" sz="2700" i="1" dirty="0" smtClean="0">
                <a:solidFill>
                  <a:schemeClr val="tx1"/>
                </a:solidFill>
                <a:latin typeface="Rom Bsh"/>
                <a:ea typeface="Times New Roman"/>
              </a:rPr>
            </a:br>
            <a:r>
              <a:rPr lang="ru-RU" sz="2700" i="1" dirty="0">
                <a:solidFill>
                  <a:schemeClr val="tx1"/>
                </a:solidFill>
                <a:latin typeface="Rom Bsh"/>
                <a:ea typeface="Times New Roman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  <a:latin typeface="Rom Bsh"/>
                <a:ea typeface="Times New Roman"/>
              </a:rPr>
              <a:t>                         </a:t>
            </a:r>
            <a:r>
              <a:rPr lang="ru-RU" sz="2200" i="1" dirty="0" smtClean="0">
                <a:solidFill>
                  <a:schemeClr val="tx1"/>
                </a:solidFill>
                <a:latin typeface="Rom Bsh"/>
                <a:ea typeface="Times New Roman"/>
              </a:rPr>
              <a:t>М.Р1химов</a:t>
            </a:r>
            <a:r>
              <a:rPr lang="ru-RU" sz="2700" dirty="0">
                <a:solidFill>
                  <a:schemeClr val="tx1"/>
                </a:solidFill>
                <a:latin typeface="Rom Bsh"/>
                <a:ea typeface="Times New Roman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Rom Bsh"/>
                <a:ea typeface="Times New Roman"/>
              </a:rPr>
            </a:br>
            <a:r>
              <a:rPr lang="ru-RU" sz="2700" dirty="0" smtClean="0">
                <a:solidFill>
                  <a:schemeClr val="tx1"/>
                </a:solidFill>
                <a:latin typeface="Rom Bsh"/>
                <a:ea typeface="Times New Roman"/>
              </a:rPr>
              <a:t>                                   </a:t>
            </a:r>
            <a:r>
              <a:rPr lang="ru-RU" sz="27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user\Desktop\28082-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35012"/>
            <a:ext cx="486253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43608" y="4365104"/>
            <a:ext cx="7344816" cy="1656184"/>
          </a:xfrm>
        </p:spPr>
        <p:txBody>
          <a:bodyPr>
            <a:noAutofit/>
          </a:bodyPr>
          <a:lstStyle/>
          <a:p>
            <a:pPr indent="228600" algn="just">
              <a:spcAft>
                <a:spcPts val="0"/>
              </a:spcAft>
              <a:tabLst>
                <a:tab pos="177800" algn="l"/>
              </a:tabLst>
            </a:pPr>
            <a:r>
              <a:rPr lang="ru-RU" sz="1600" dirty="0" smtClean="0">
                <a:latin typeface="Rom Bsh"/>
                <a:ea typeface="Times New Roman"/>
              </a:rPr>
              <a:t/>
            </a:r>
            <a:br>
              <a:rPr lang="ru-RU" sz="1600" dirty="0" smtClean="0">
                <a:latin typeface="Rom Bsh"/>
                <a:ea typeface="Times New Roman"/>
              </a:rPr>
            </a:br>
            <a:r>
              <a:rPr lang="ru-RU" sz="1600" dirty="0">
                <a:latin typeface="Rom Bsh"/>
                <a:ea typeface="Times New Roman"/>
              </a:rPr>
              <a:t/>
            </a:r>
            <a:br>
              <a:rPr lang="ru-RU" sz="1600" dirty="0">
                <a:latin typeface="Rom Bsh"/>
                <a:ea typeface="Times New Roman"/>
              </a:rPr>
            </a:br>
            <a:r>
              <a:rPr lang="ru-RU" sz="1600" dirty="0" smtClean="0">
                <a:latin typeface="Rom Bsh"/>
                <a:ea typeface="Times New Roman"/>
              </a:rPr>
              <a:t/>
            </a:r>
            <a:br>
              <a:rPr lang="ru-RU" sz="1600" dirty="0" smtClean="0">
                <a:latin typeface="Rom Bsh"/>
                <a:ea typeface="Times New Roman"/>
              </a:rPr>
            </a:br>
            <a:r>
              <a:rPr lang="ru-RU" sz="1600" dirty="0">
                <a:latin typeface="Rom Bsh"/>
                <a:ea typeface="Times New Roman"/>
              </a:rPr>
              <a:t/>
            </a:r>
            <a:br>
              <a:rPr lang="ru-RU" sz="1600" dirty="0">
                <a:latin typeface="Rom Bsh"/>
                <a:ea typeface="Times New Roman"/>
              </a:rPr>
            </a:br>
            <a:r>
              <a:rPr lang="ru-RU" sz="1600" dirty="0" smtClean="0">
                <a:latin typeface="Rom Bsh"/>
                <a:ea typeface="Times New Roman"/>
              </a:rPr>
              <a:t/>
            </a:r>
            <a:br>
              <a:rPr lang="ru-RU" sz="1600" dirty="0" smtClean="0">
                <a:latin typeface="Rom Bsh"/>
                <a:ea typeface="Times New Roman"/>
              </a:rPr>
            </a:br>
            <a:r>
              <a:rPr lang="ru-RU" sz="1600" dirty="0">
                <a:latin typeface="Rom Bsh"/>
                <a:ea typeface="Times New Roman"/>
              </a:rPr>
              <a:t/>
            </a:r>
            <a:br>
              <a:rPr lang="ru-RU" sz="1600" dirty="0">
                <a:latin typeface="Rom Bsh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1030" name="Picture 6" descr="C:\Users\user\Desktop\kari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184576" cy="49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268760"/>
            <a:ext cx="3469800" cy="4464496"/>
          </a:xfrm>
        </p:spPr>
        <p:txBody>
          <a:bodyPr>
            <a:noAutofit/>
          </a:bodyPr>
          <a:lstStyle/>
          <a:p>
            <a:pPr indent="228600">
              <a:spcAft>
                <a:spcPts val="0"/>
              </a:spcAft>
            </a:pPr>
            <a:r>
              <a:rPr lang="ru-RU" sz="2400" dirty="0" smtClean="0">
                <a:latin typeface="Rom Bsh"/>
                <a:ea typeface="Times New Roman"/>
              </a:rPr>
              <a:t/>
            </a:r>
            <a:br>
              <a:rPr lang="ru-RU" sz="2400" dirty="0" smtClean="0">
                <a:latin typeface="Rom Bsh"/>
                <a:ea typeface="Times New Roman"/>
              </a:rPr>
            </a:br>
            <a:r>
              <a:rPr lang="ru-RU" sz="2400" dirty="0">
                <a:latin typeface="Rom Bsh"/>
                <a:ea typeface="Times New Roman"/>
              </a:rPr>
              <a:t/>
            </a:r>
            <a:br>
              <a:rPr lang="ru-RU" sz="2400" dirty="0">
                <a:latin typeface="Rom Bsh"/>
                <a:ea typeface="Times New Roman"/>
              </a:rPr>
            </a:br>
            <a:r>
              <a:rPr lang="ru-RU" sz="2400" dirty="0" smtClean="0">
                <a:latin typeface="Rom Bsh"/>
                <a:ea typeface="Times New Roman"/>
              </a:rPr>
              <a:t/>
            </a:r>
            <a:br>
              <a:rPr lang="ru-RU" sz="2400" dirty="0" smtClean="0">
                <a:latin typeface="Rom Bsh"/>
                <a:ea typeface="Times New Roman"/>
              </a:rPr>
            </a:br>
            <a:r>
              <a:rPr lang="ru-RU" sz="2400" dirty="0">
                <a:latin typeface="Rom Bsh"/>
                <a:ea typeface="Times New Roman"/>
              </a:rPr>
              <a:t/>
            </a:r>
            <a:br>
              <a:rPr lang="ru-RU" sz="2400" dirty="0">
                <a:latin typeface="Rom Bsh"/>
                <a:ea typeface="Times New Roman"/>
              </a:rPr>
            </a:br>
            <a:r>
              <a:rPr lang="ru-RU" sz="2400" dirty="0" smtClean="0">
                <a:latin typeface="Rom Bsh"/>
                <a:ea typeface="Times New Roman"/>
              </a:rPr>
              <a:t>  М.К1рим </a:t>
            </a:r>
            <a:r>
              <a:rPr lang="ru-RU" sz="2400" dirty="0">
                <a:latin typeface="Rom Bsh"/>
                <a:ea typeface="Times New Roman"/>
              </a:rPr>
              <a:t>– б2й2к ша7ир, а6ыллы прозаик, 98енс1лекле драматург, балалар8ы5 ярат6ан я8ыусы3ы, </a:t>
            </a:r>
            <a:r>
              <a:rPr lang="ru-RU" sz="2400" dirty="0" err="1">
                <a:latin typeface="Rom Bsh"/>
                <a:ea typeface="Times New Roman"/>
              </a:rPr>
              <a:t>принципиаль</a:t>
            </a:r>
            <a:r>
              <a:rPr lang="ru-RU" sz="2400" dirty="0">
                <a:latin typeface="Rom Bsh"/>
                <a:ea typeface="Times New Roman"/>
              </a:rPr>
              <a:t> публицист 31м ар8а6лы д19л1т </a:t>
            </a:r>
            <a:r>
              <a:rPr lang="ru-RU" sz="2400" dirty="0" smtClean="0">
                <a:latin typeface="Rom Bsh"/>
                <a:ea typeface="Times New Roman"/>
              </a:rPr>
              <a:t>эшм1к1ре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651821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3869000" cy="3816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Мостай</a:t>
            </a:r>
            <a:r>
              <a:rPr lang="ru-RU" sz="2400" dirty="0" smtClean="0"/>
              <a:t> </a:t>
            </a:r>
            <a:r>
              <a:rPr lang="ru-RU" sz="2400" dirty="0" err="1"/>
              <a:t>Кәрим</a:t>
            </a:r>
            <a:r>
              <a:rPr lang="ru-RU" sz="2400" dirty="0"/>
              <a:t>, </a:t>
            </a:r>
            <a:r>
              <a:rPr lang="ru-RU" sz="2400" dirty="0" err="1"/>
              <a:t>ысын</a:t>
            </a:r>
            <a:r>
              <a:rPr lang="ru-RU" sz="2400" dirty="0"/>
              <a:t> </a:t>
            </a:r>
            <a:r>
              <a:rPr lang="ru-RU" sz="2400" dirty="0" err="1"/>
              <a:t>исеме</a:t>
            </a:r>
            <a:r>
              <a:rPr lang="ru-RU" sz="2400" dirty="0"/>
              <a:t> </a:t>
            </a:r>
            <a:r>
              <a:rPr lang="ru-RU" sz="2400" dirty="0" err="1"/>
              <a:t>Мостафа</a:t>
            </a:r>
            <a:r>
              <a:rPr lang="ru-RU" sz="2400" dirty="0"/>
              <a:t> </a:t>
            </a:r>
            <a:r>
              <a:rPr lang="ru-RU" sz="2400" dirty="0" err="1"/>
              <a:t>Сафа</a:t>
            </a:r>
            <a:r>
              <a:rPr lang="ru-RU" sz="2400" dirty="0"/>
              <a:t> </a:t>
            </a:r>
            <a:r>
              <a:rPr lang="ru-RU" sz="2400" dirty="0" err="1"/>
              <a:t>улы</a:t>
            </a:r>
            <a:r>
              <a:rPr lang="ru-RU" sz="2400" dirty="0"/>
              <a:t> </a:t>
            </a:r>
            <a:r>
              <a:rPr lang="ru-RU" sz="2400" dirty="0" err="1" smtClean="0"/>
              <a:t>Кәримов</a:t>
            </a:r>
            <a:r>
              <a:rPr lang="ru-RU" sz="2400" dirty="0" smtClean="0"/>
              <a:t>, </a:t>
            </a:r>
            <a:r>
              <a:rPr lang="ru-RU" sz="2400" dirty="0"/>
              <a:t>1919 </a:t>
            </a:r>
            <a:r>
              <a:rPr lang="ru-RU" sz="2400" dirty="0" err="1"/>
              <a:t>йылдың</a:t>
            </a:r>
            <a:r>
              <a:rPr lang="ru-RU" sz="2400" dirty="0"/>
              <a:t> 20 </a:t>
            </a:r>
            <a:r>
              <a:rPr lang="ru-RU" sz="2400" dirty="0" err="1"/>
              <a:t>октябрендә</a:t>
            </a:r>
            <a:r>
              <a:rPr lang="ru-RU" sz="2400" dirty="0"/>
              <a:t> </a:t>
            </a:r>
            <a:r>
              <a:rPr lang="ru-RU" sz="2400" dirty="0" err="1"/>
              <a:t>хәҙерге</a:t>
            </a:r>
            <a:r>
              <a:rPr lang="ru-RU" sz="2400" dirty="0"/>
              <a:t> </a:t>
            </a:r>
            <a:r>
              <a:rPr lang="ru-RU" sz="2400" dirty="0" err="1"/>
              <a:t>Шишмә</a:t>
            </a:r>
            <a:r>
              <a:rPr lang="ru-RU" sz="2400" dirty="0"/>
              <a:t> </a:t>
            </a:r>
            <a:r>
              <a:rPr lang="ru-RU" sz="2400" dirty="0" err="1"/>
              <a:t>районының</a:t>
            </a:r>
            <a:r>
              <a:rPr lang="ru-RU" sz="2400" dirty="0"/>
              <a:t> </a:t>
            </a:r>
            <a:r>
              <a:rPr lang="ru-RU" sz="2400" dirty="0" err="1"/>
              <a:t>Келәш</a:t>
            </a:r>
            <a:r>
              <a:rPr lang="ru-RU" sz="2400" dirty="0"/>
              <a:t> </a:t>
            </a:r>
            <a:r>
              <a:rPr lang="ru-RU" sz="2400" dirty="0" err="1"/>
              <a:t>ауылында</a:t>
            </a:r>
            <a:r>
              <a:rPr lang="ru-RU" sz="2400" dirty="0"/>
              <a:t> </a:t>
            </a:r>
            <a:r>
              <a:rPr lang="ru-RU" sz="2400" dirty="0" err="1"/>
              <a:t>крәҫтиән</a:t>
            </a:r>
            <a:r>
              <a:rPr lang="ru-RU" sz="2400" dirty="0"/>
              <a:t> </a:t>
            </a:r>
            <a:r>
              <a:rPr lang="ru-RU" sz="2400" dirty="0" err="1"/>
              <a:t>ғаиләһендә</a:t>
            </a:r>
            <a:r>
              <a:rPr lang="ru-RU" sz="2400" dirty="0"/>
              <a:t> </a:t>
            </a:r>
            <a:r>
              <a:rPr lang="ru-RU" sz="2400" dirty="0" err="1"/>
              <a:t>тыуған</a:t>
            </a:r>
            <a:r>
              <a:rPr lang="ru-RU" sz="2400" dirty="0"/>
              <a:t>. </a:t>
            </a:r>
          </a:p>
        </p:txBody>
      </p:sp>
      <p:pic>
        <p:nvPicPr>
          <p:cNvPr id="3074" name="Picture 2" descr="C:\Users\user\Desktop\0003-002-O-BERJOZOVOM-LISTE-Vzgljani-na-globus-Vot-on-shar-zemnoj-Na-njom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316610" cy="42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795276"/>
            <a:ext cx="4032448" cy="5397006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/>
              <a:t>  </a:t>
            </a:r>
          </a:p>
          <a:p>
            <a:pPr marL="45720" indent="0">
              <a:buNone/>
            </a:pPr>
            <a:r>
              <a:rPr lang="ru-RU" sz="2400" dirty="0" smtClean="0"/>
              <a:t> 1935 </a:t>
            </a:r>
            <a:r>
              <a:rPr lang="ru-RU" sz="2400" dirty="0" err="1" smtClean="0"/>
              <a:t>йылда</a:t>
            </a:r>
            <a:r>
              <a:rPr lang="ru-RU" sz="2400" dirty="0" smtClean="0"/>
              <a:t> </a:t>
            </a:r>
            <a:r>
              <a:rPr lang="ru-RU" sz="3200" dirty="0" smtClean="0">
                <a:latin typeface="Rom Bsh" panose="02020500000000000000" pitchFamily="18" charset="0"/>
              </a:rPr>
              <a:t>2</a:t>
            </a:r>
            <a:r>
              <a:rPr lang="ru-RU" sz="2400" dirty="0" smtClean="0">
                <a:latin typeface="Rom Bsh" panose="02020500000000000000" pitchFamily="18" charset="0"/>
              </a:rPr>
              <a:t>ф2 педагогия </a:t>
            </a:r>
            <a:r>
              <a:rPr lang="ru-RU" sz="2400" dirty="0" err="1" smtClean="0">
                <a:latin typeface="Rom Bsh" panose="02020500000000000000" pitchFamily="18" charset="0"/>
              </a:rPr>
              <a:t>рабфагына</a:t>
            </a:r>
            <a:r>
              <a:rPr lang="ru-RU" sz="2400" dirty="0" smtClean="0">
                <a:latin typeface="Rom Bsh" panose="02020500000000000000" pitchFamily="18" charset="0"/>
              </a:rPr>
              <a:t> у6ыр7а ин1. </a:t>
            </a:r>
          </a:p>
          <a:p>
            <a:pPr marL="45720" indent="0">
              <a:buNone/>
            </a:pPr>
            <a:r>
              <a:rPr lang="ru-RU" sz="2400" dirty="0">
                <a:latin typeface="Rom Bsh" panose="02020500000000000000" pitchFamily="18" charset="0"/>
              </a:rPr>
              <a:t> </a:t>
            </a:r>
            <a:r>
              <a:rPr lang="ru-RU" sz="2400" dirty="0" err="1" smtClean="0">
                <a:latin typeface="Rom Bsh" panose="02020500000000000000" pitchFamily="18" charset="0"/>
              </a:rPr>
              <a:t>Уны</a:t>
            </a:r>
            <a:r>
              <a:rPr lang="ru-RU" sz="2400" dirty="0" smtClean="0">
                <a:latin typeface="Rom Bsh" panose="02020500000000000000" pitchFamily="18" charset="0"/>
              </a:rPr>
              <a:t> тамала7ас,</a:t>
            </a:r>
            <a:r>
              <a:rPr lang="ru-RU" sz="2400" dirty="0"/>
              <a:t> </a:t>
            </a:r>
            <a:r>
              <a:rPr lang="ru-RU" sz="2400" dirty="0" err="1"/>
              <a:t>Башҡорт</a:t>
            </a:r>
            <a:r>
              <a:rPr lang="ru-RU" sz="2400" dirty="0"/>
              <a:t> </a:t>
            </a:r>
            <a:r>
              <a:rPr lang="ru-RU" sz="2400" dirty="0" err="1" smtClean="0"/>
              <a:t>дәүләт</a:t>
            </a:r>
            <a:r>
              <a:rPr lang="ru-RU" sz="2400" dirty="0" smtClean="0"/>
              <a:t> </a:t>
            </a:r>
            <a:r>
              <a:rPr lang="ru-RU" sz="2400" dirty="0" err="1"/>
              <a:t>университетының</a:t>
            </a:r>
            <a:r>
              <a:rPr lang="ru-RU" sz="2400" dirty="0"/>
              <a:t> тел </a:t>
            </a:r>
            <a:r>
              <a:rPr lang="ru-RU" sz="2400" dirty="0" err="1"/>
              <a:t>һәм</a:t>
            </a:r>
            <a:r>
              <a:rPr lang="ru-RU" sz="2400" dirty="0"/>
              <a:t> </a:t>
            </a:r>
            <a:r>
              <a:rPr lang="ru-RU" sz="2400" dirty="0" err="1"/>
              <a:t>әҙәбиәт</a:t>
            </a:r>
            <a:r>
              <a:rPr lang="ru-RU" sz="2400" dirty="0"/>
              <a:t> </a:t>
            </a:r>
            <a:r>
              <a:rPr lang="ru-RU" sz="2400" dirty="0" err="1"/>
              <a:t>факультетында</a:t>
            </a:r>
            <a:r>
              <a:rPr lang="ru-RU" sz="2400" dirty="0"/>
              <a:t> </a:t>
            </a:r>
            <a:r>
              <a:rPr lang="ru-RU" sz="2400" dirty="0" smtClean="0">
                <a:latin typeface="Rom Bsh" panose="02020500000000000000" pitchFamily="18" charset="0"/>
              </a:rPr>
              <a:t>у6ый.</a:t>
            </a:r>
          </a:p>
          <a:p>
            <a:pPr marL="45720" indent="0">
              <a:buNone/>
            </a:pPr>
            <a:r>
              <a:rPr lang="ru-RU" sz="2400" dirty="0" smtClean="0"/>
              <a:t> 1940 </a:t>
            </a:r>
            <a:r>
              <a:rPr lang="ru-RU" sz="2400" dirty="0" err="1" smtClean="0"/>
              <a:t>йылдан</a:t>
            </a:r>
            <a:r>
              <a:rPr lang="ru-RU" sz="2400" dirty="0" smtClean="0"/>
              <a:t>  -  </a:t>
            </a:r>
            <a:r>
              <a:rPr lang="ru-RU" sz="2400" dirty="0"/>
              <a:t>СССР </a:t>
            </a:r>
            <a:r>
              <a:rPr lang="ru-RU" sz="2400" dirty="0" err="1"/>
              <a:t>Я</a:t>
            </a:r>
            <a:r>
              <a:rPr lang="ru-RU" sz="2400" dirty="0" err="1" smtClean="0"/>
              <a:t>ҙыусылар</a:t>
            </a:r>
            <a:r>
              <a:rPr lang="ru-RU" sz="2400" dirty="0" smtClean="0"/>
              <a:t> </a:t>
            </a:r>
            <a:r>
              <a:rPr lang="ru-RU" sz="2400" dirty="0"/>
              <a:t>союзы </a:t>
            </a:r>
            <a:r>
              <a:rPr lang="ru-RU" sz="2400" dirty="0" err="1" smtClean="0"/>
              <a:t>ағзаһы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 smtClean="0"/>
              <a:t>  </a:t>
            </a:r>
            <a:endParaRPr lang="ru-RU" dirty="0"/>
          </a:p>
        </p:txBody>
      </p:sp>
      <p:pic>
        <p:nvPicPr>
          <p:cNvPr id="1027" name="Picture 3" descr="F:\М.Карим\Фото из книги\в молодости\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48" y="4005064"/>
            <a:ext cx="3417466" cy="21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44201"/>
              </p:ext>
            </p:extLst>
          </p:nvPr>
        </p:nvGraphicFramePr>
        <p:xfrm>
          <a:off x="5796136" y="692696"/>
          <a:ext cx="1947776" cy="279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3009841" imgH="4324336" progId="AcroExch.Document.7">
                  <p:embed/>
                </p:oleObj>
              </mc:Choice>
              <mc:Fallback>
                <p:oleObj name="Acrobat Document" r:id="rId4" imgW="3009841" imgH="4324336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692696"/>
                        <a:ext cx="1947776" cy="2797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5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3869000" cy="52840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Бөйөк</a:t>
            </a:r>
            <a:r>
              <a:rPr lang="ru-RU" sz="2400" dirty="0" smtClean="0"/>
              <a:t> </a:t>
            </a:r>
            <a:r>
              <a:rPr lang="ru-RU" sz="2400" dirty="0" err="1"/>
              <a:t>Ватан</a:t>
            </a:r>
            <a:r>
              <a:rPr lang="ru-RU" sz="2400" dirty="0"/>
              <a:t> </a:t>
            </a:r>
            <a:r>
              <a:rPr lang="ru-RU" sz="2400" dirty="0" err="1"/>
              <a:t>һуғышы</a:t>
            </a:r>
            <a:r>
              <a:rPr lang="ru-RU" sz="2400" dirty="0"/>
              <a:t> </a:t>
            </a:r>
            <a:r>
              <a:rPr lang="ru-RU" sz="2400" dirty="0" err="1"/>
              <a:t>башланыу</a:t>
            </a:r>
            <a:r>
              <a:rPr lang="ru-RU" sz="2400" dirty="0"/>
              <a:t> </a:t>
            </a:r>
            <a:r>
              <a:rPr lang="ru-RU" sz="2400" dirty="0" err="1"/>
              <a:t>менән</a:t>
            </a:r>
            <a:r>
              <a:rPr lang="ru-RU" sz="2400" dirty="0"/>
              <a:t> </a:t>
            </a:r>
            <a:r>
              <a:rPr lang="ru-RU" sz="2400" dirty="0" err="1"/>
              <a:t>фронтҡа</a:t>
            </a:r>
            <a:r>
              <a:rPr lang="ru-RU" sz="2400" dirty="0"/>
              <a:t> </a:t>
            </a:r>
            <a:r>
              <a:rPr lang="ru-RU" sz="2400" dirty="0" err="1"/>
              <a:t>китә</a:t>
            </a:r>
            <a:r>
              <a:rPr lang="ru-RU" sz="2400" dirty="0"/>
              <a:t>, </a:t>
            </a:r>
            <a:r>
              <a:rPr lang="ru-RU" sz="2400" dirty="0" err="1"/>
              <a:t>һуғышта</a:t>
            </a:r>
            <a:r>
              <a:rPr lang="ru-RU" sz="2400" dirty="0"/>
              <a:t> </a:t>
            </a:r>
            <a:r>
              <a:rPr lang="ru-RU" sz="2400" dirty="0" err="1" smtClean="0"/>
              <a:t>элемтә</a:t>
            </a:r>
            <a:r>
              <a:rPr lang="ru-RU" sz="2400" dirty="0" err="1" smtClean="0"/>
              <a:t>се</a:t>
            </a:r>
            <a:r>
              <a:rPr lang="ru-RU" sz="2400" dirty="0" smtClean="0"/>
              <a:t> </a:t>
            </a:r>
            <a:r>
              <a:rPr lang="ru-RU" sz="2400" dirty="0" err="1" smtClean="0"/>
              <a:t>һәм</a:t>
            </a:r>
            <a:r>
              <a:rPr lang="ru-RU" sz="2400" dirty="0" smtClean="0"/>
              <a:t> </a:t>
            </a:r>
            <a:r>
              <a:rPr lang="ru-RU" sz="2400" dirty="0"/>
              <a:t>артиллерия штабы </a:t>
            </a:r>
            <a:r>
              <a:rPr lang="ru-RU" sz="2400" dirty="0" err="1"/>
              <a:t>башлығы</a:t>
            </a:r>
            <a:r>
              <a:rPr lang="ru-RU" sz="2400" dirty="0"/>
              <a:t> </a:t>
            </a:r>
            <a:r>
              <a:rPr lang="ru-RU" sz="2400" dirty="0" err="1"/>
              <a:t>булып</a:t>
            </a:r>
            <a:r>
              <a:rPr lang="ru-RU" sz="2400" dirty="0"/>
              <a:t> </a:t>
            </a:r>
            <a:r>
              <a:rPr lang="ru-RU" sz="2400" dirty="0" err="1"/>
              <a:t>хеҙмәт</a:t>
            </a:r>
            <a:r>
              <a:rPr lang="ru-RU" sz="2400" dirty="0"/>
              <a:t> </a:t>
            </a:r>
            <a:r>
              <a:rPr lang="ru-RU" sz="2400" dirty="0" err="1"/>
              <a:t>итә</a:t>
            </a:r>
            <a:r>
              <a:rPr lang="ru-RU" sz="2400" dirty="0"/>
              <a:t>.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err="1" smtClean="0"/>
              <a:t>Ҡаты</a:t>
            </a:r>
            <a:r>
              <a:rPr lang="ru-RU" sz="2400" dirty="0" smtClean="0"/>
              <a:t> </a:t>
            </a:r>
            <a:r>
              <a:rPr lang="ru-RU" sz="2400" dirty="0" err="1"/>
              <a:t>йәрәхәтләнә</a:t>
            </a:r>
            <a:r>
              <a:rPr lang="ru-RU" sz="2400" dirty="0"/>
              <a:t>: мина </a:t>
            </a:r>
            <a:r>
              <a:rPr lang="ru-RU" sz="2400" dirty="0" err="1"/>
              <a:t>ярсығы</a:t>
            </a:r>
            <a:r>
              <a:rPr lang="ru-RU" sz="2400" dirty="0"/>
              <a:t> </a:t>
            </a:r>
            <a:r>
              <a:rPr lang="ru-RU" sz="2400" dirty="0" err="1"/>
              <a:t>күкрәгенә</a:t>
            </a:r>
            <a:r>
              <a:rPr lang="ru-RU" sz="2400" dirty="0"/>
              <a:t> </a:t>
            </a:r>
            <a:r>
              <a:rPr lang="ru-RU" sz="2400" dirty="0" err="1"/>
              <a:t>инеп</a:t>
            </a:r>
            <a:r>
              <a:rPr lang="ru-RU" sz="2400" dirty="0"/>
              <a:t>, </a:t>
            </a:r>
            <a:r>
              <a:rPr lang="ru-RU" sz="2400" dirty="0" err="1"/>
              <a:t>йөрәгенә</a:t>
            </a:r>
            <a:r>
              <a:rPr lang="ru-RU" sz="2400" dirty="0"/>
              <a:t> </a:t>
            </a:r>
            <a:r>
              <a:rPr lang="ru-RU" sz="2400" dirty="0" err="1"/>
              <a:t>саҡ</a:t>
            </a:r>
            <a:r>
              <a:rPr lang="ru-RU" sz="2400" dirty="0"/>
              <a:t> </a:t>
            </a:r>
            <a:r>
              <a:rPr lang="ru-RU" sz="2400" dirty="0" err="1"/>
              <a:t>ҡына</a:t>
            </a:r>
            <a:r>
              <a:rPr lang="ru-RU" sz="2400" dirty="0"/>
              <a:t> </a:t>
            </a:r>
            <a:r>
              <a:rPr lang="ru-RU" sz="2400" dirty="0" err="1"/>
              <a:t>барып</a:t>
            </a:r>
            <a:r>
              <a:rPr lang="ru-RU" sz="2400" dirty="0"/>
              <a:t> </a:t>
            </a:r>
            <a:r>
              <a:rPr lang="ru-RU" sz="2400" dirty="0" err="1"/>
              <a:t>етмәй</a:t>
            </a:r>
            <a:r>
              <a:rPr lang="ru-RU" sz="2400" dirty="0"/>
              <a:t> </a:t>
            </a:r>
            <a:r>
              <a:rPr lang="ru-RU" sz="2400" dirty="0" err="1"/>
              <a:t>ҡала</a:t>
            </a:r>
            <a:r>
              <a:rPr lang="ru-RU" sz="2400" dirty="0"/>
              <a:t>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1" name="Picture 3" descr="C:\Users\user\Desktop\MK-VOv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312368" cy="44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632848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err="1"/>
              <a:t>Госпиталдә</a:t>
            </a:r>
            <a:r>
              <a:rPr lang="ru-RU" sz="2800" dirty="0"/>
              <a:t> </a:t>
            </a:r>
            <a:r>
              <a:rPr lang="ru-RU" sz="2800" dirty="0" err="1"/>
              <a:t>ятып</a:t>
            </a:r>
            <a:r>
              <a:rPr lang="ru-RU" sz="2800" dirty="0"/>
              <a:t> </a:t>
            </a:r>
            <a:r>
              <a:rPr lang="ru-RU" sz="2800" dirty="0" err="1"/>
              <a:t>дауаланып</a:t>
            </a:r>
            <a:r>
              <a:rPr lang="ru-RU" sz="2800" dirty="0"/>
              <a:t> </a:t>
            </a:r>
            <a:r>
              <a:rPr lang="ru-RU" sz="2800" dirty="0" err="1"/>
              <a:t>сыҡҡас</a:t>
            </a:r>
            <a:r>
              <a:rPr lang="ru-RU" sz="2800" dirty="0"/>
              <a:t>, </a:t>
            </a:r>
            <a:r>
              <a:rPr lang="ru-RU" sz="2800" dirty="0" err="1"/>
              <a:t>йәнә</a:t>
            </a:r>
            <a:r>
              <a:rPr lang="ru-RU" sz="2800" dirty="0"/>
              <a:t> </a:t>
            </a:r>
            <a:r>
              <a:rPr lang="ru-RU" sz="2800" dirty="0" err="1"/>
              <a:t>фронтҡа</a:t>
            </a:r>
            <a:r>
              <a:rPr lang="ru-RU" sz="2800" dirty="0"/>
              <a:t> </a:t>
            </a:r>
            <a:r>
              <a:rPr lang="ru-RU" sz="2800" dirty="0" err="1"/>
              <a:t>китә</a:t>
            </a:r>
            <a:r>
              <a:rPr lang="ru-RU" sz="2800" dirty="0"/>
              <a:t>. </a:t>
            </a:r>
            <a:r>
              <a:rPr lang="ru-RU" sz="2800" dirty="0" err="1"/>
              <a:t>Еңеү</a:t>
            </a:r>
            <a:r>
              <a:rPr lang="ru-RU" sz="2800" dirty="0"/>
              <a:t> </a:t>
            </a:r>
            <a:r>
              <a:rPr lang="ru-RU" sz="2800" dirty="0" err="1"/>
              <a:t>көнөнәсә</a:t>
            </a:r>
            <a:r>
              <a:rPr lang="ru-RU" sz="2800" dirty="0"/>
              <a:t> фронт </a:t>
            </a:r>
            <a:r>
              <a:rPr lang="ru-RU" sz="2800" dirty="0" err="1"/>
              <a:t>гәзиттәрендә</a:t>
            </a:r>
            <a:r>
              <a:rPr lang="ru-RU" sz="2800" dirty="0"/>
              <a:t> </a:t>
            </a:r>
            <a:r>
              <a:rPr lang="ru-RU" sz="2800" dirty="0" err="1"/>
              <a:t>хәбәрсе</a:t>
            </a:r>
            <a:r>
              <a:rPr lang="ru-RU" sz="2800" dirty="0"/>
              <a:t> </a:t>
            </a:r>
            <a:r>
              <a:rPr lang="ru-RU" sz="2800" dirty="0" err="1"/>
              <a:t>булып</a:t>
            </a:r>
            <a:r>
              <a:rPr lang="ru-RU" sz="2800" dirty="0"/>
              <a:t> </a:t>
            </a:r>
            <a:r>
              <a:rPr lang="ru-RU" sz="2800" dirty="0" err="1"/>
              <a:t>эшләй</a:t>
            </a:r>
            <a:r>
              <a:rPr lang="ru-RU" sz="2800" dirty="0"/>
              <a:t>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F:\М.Карим\Для раздачи студентам\Фото из книги\советский воин\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84984"/>
            <a:ext cx="453749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3454992" cy="19636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dirty="0" err="1" smtClean="0"/>
              <a:t>Һуғыштан</a:t>
            </a:r>
            <a:r>
              <a:rPr lang="ru-RU" dirty="0" smtClean="0"/>
              <a:t> </a:t>
            </a:r>
            <a:r>
              <a:rPr lang="ru-RU" dirty="0">
                <a:latin typeface="Rom Bsh" panose="02020500000000000000" pitchFamily="18" charset="0"/>
              </a:rPr>
              <a:t>ҡайт6ас</a:t>
            </a:r>
            <a:r>
              <a:rPr lang="ru-RU" dirty="0" smtClean="0">
                <a:latin typeface="Rom Bsh" panose="02020500000000000000" pitchFamily="18" charset="0"/>
              </a:rPr>
              <a:t>,</a:t>
            </a:r>
            <a:br>
              <a:rPr lang="ru-RU" dirty="0" smtClean="0">
                <a:latin typeface="Rom Bsh" panose="02020500000000000000" pitchFamily="18" charset="0"/>
              </a:rPr>
            </a:br>
            <a:r>
              <a:rPr lang="ru-RU" dirty="0"/>
              <a:t> </a:t>
            </a:r>
            <a:r>
              <a:rPr lang="ru-RU" dirty="0" err="1"/>
              <a:t>ижади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ижтимағи</a:t>
            </a:r>
            <a:r>
              <a:rPr lang="ru-RU" dirty="0"/>
              <a:t> </a:t>
            </a:r>
            <a:r>
              <a:rPr lang="ru-RU" dirty="0" err="1"/>
              <a:t>эшкә</a:t>
            </a:r>
            <a:r>
              <a:rPr lang="ru-RU" dirty="0"/>
              <a:t> </a:t>
            </a:r>
            <a:r>
              <a:rPr lang="ru-RU" dirty="0" err="1" smtClean="0"/>
              <a:t>бирелә</a:t>
            </a:r>
            <a:r>
              <a:rPr lang="ru-RU" dirty="0" smtClean="0"/>
              <a:t>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F:\М.Карим\Для раздачи студентам\Фото из книги\М.К с тел\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90849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3166960" cy="4032448"/>
          </a:xfrm>
        </p:spPr>
        <p:txBody>
          <a:bodyPr>
            <a:noAutofit/>
          </a:bodyPr>
          <a:lstStyle/>
          <a:p>
            <a:r>
              <a:rPr lang="ru-RU" sz="2400" dirty="0" smtClean="0"/>
              <a:t>  О</a:t>
            </a:r>
            <a:r>
              <a:rPr lang="ru-RU" sz="2400" dirty="0" smtClean="0">
                <a:latin typeface="Rom Bsh" panose="02020500000000000000" pitchFamily="18" charset="0"/>
              </a:rPr>
              <a:t>8а6 </a:t>
            </a:r>
            <a:r>
              <a:rPr lang="ru-RU" sz="2400" dirty="0" err="1" smtClean="0">
                <a:latin typeface="Rom Bsh" panose="02020500000000000000" pitchFamily="18" charset="0"/>
              </a:rPr>
              <a:t>йылдар</a:t>
            </a:r>
            <a:r>
              <a:rPr lang="ru-RU" sz="2400" dirty="0" smtClean="0">
                <a:latin typeface="Rom Bsh" panose="02020500000000000000" pitchFamily="18" charset="0"/>
              </a:rPr>
              <a:t> Баш6ортостан Я8ыусылар союзы идаралы7ы р1йесе </a:t>
            </a:r>
            <a:r>
              <a:rPr lang="ru-RU" sz="2400" dirty="0" err="1">
                <a:latin typeface="Rom Bsh" panose="02020500000000000000" pitchFamily="18" charset="0"/>
              </a:rPr>
              <a:t>булып</a:t>
            </a:r>
            <a:r>
              <a:rPr lang="ru-RU" sz="2400" dirty="0">
                <a:latin typeface="Rom Bsh" panose="02020500000000000000" pitchFamily="18" charset="0"/>
              </a:rPr>
              <a:t> </a:t>
            </a:r>
            <a:r>
              <a:rPr lang="ru-RU" sz="2400" dirty="0" smtClean="0">
                <a:latin typeface="Rom Bsh" panose="02020500000000000000" pitchFamily="18" charset="0"/>
              </a:rPr>
              <a:t>эшл1й</a:t>
            </a:r>
            <a:r>
              <a:rPr lang="ru-RU" sz="2400" dirty="0">
                <a:latin typeface="Rom Bsh" panose="02020500000000000000" pitchFamily="18" charset="0"/>
              </a:rPr>
              <a:t>.</a:t>
            </a:r>
            <a:r>
              <a:rPr lang="ru-RU" sz="2400" dirty="0" smtClean="0">
                <a:latin typeface="Rom Bsh" panose="02020500000000000000" pitchFamily="18" charset="0"/>
              </a:rPr>
              <a:t/>
            </a:r>
            <a:br>
              <a:rPr lang="ru-RU" sz="2400" dirty="0" smtClean="0">
                <a:latin typeface="Rom Bsh" panose="02020500000000000000" pitchFamily="18" charset="0"/>
              </a:rPr>
            </a:br>
            <a:r>
              <a:rPr lang="ru-RU" sz="2400" dirty="0" smtClean="0">
                <a:latin typeface="Rom Bsh" panose="02020500000000000000" pitchFamily="18" charset="0"/>
              </a:rPr>
              <a:t> </a:t>
            </a:r>
            <a:r>
              <a:rPr lang="ru-RU" sz="2400" dirty="0" err="1" smtClean="0">
                <a:latin typeface="Rom Bsh" panose="02020500000000000000" pitchFamily="18" charset="0"/>
              </a:rPr>
              <a:t>Унан</a:t>
            </a:r>
            <a:r>
              <a:rPr lang="ru-RU" sz="2400" dirty="0" smtClean="0">
                <a:latin typeface="Rom Bsh" panose="02020500000000000000" pitchFamily="18" charset="0"/>
              </a:rPr>
              <a:t> </a:t>
            </a:r>
            <a:r>
              <a:rPr lang="ru-RU" sz="2400" dirty="0">
                <a:latin typeface="Rom Bsh" panose="02020500000000000000" pitchFamily="18" charset="0"/>
              </a:rPr>
              <a:t>РСФСР </a:t>
            </a:r>
            <a:r>
              <a:rPr lang="ru-RU" sz="2400" dirty="0" smtClean="0">
                <a:latin typeface="Rom Bsh" panose="02020500000000000000" pitchFamily="18" charset="0"/>
              </a:rPr>
              <a:t>Я8ыусылар </a:t>
            </a:r>
            <a:r>
              <a:rPr lang="ru-RU" sz="2400" dirty="0" err="1" smtClean="0">
                <a:latin typeface="Rom Bsh" panose="02020500000000000000" pitchFamily="18" charset="0"/>
              </a:rPr>
              <a:t>союзына</a:t>
            </a:r>
            <a:r>
              <a:rPr lang="ru-RU" sz="2400" dirty="0" smtClean="0">
                <a:latin typeface="Rom Bsh" panose="02020500000000000000" pitchFamily="18" charset="0"/>
              </a:rPr>
              <a:t> эшк1 са6ырыла.</a:t>
            </a:r>
            <a:endParaRPr lang="ru-RU" sz="2400" dirty="0"/>
          </a:p>
        </p:txBody>
      </p:sp>
      <p:pic>
        <p:nvPicPr>
          <p:cNvPr id="5122" name="Picture 2" descr="F:\М.Карим\Для раздачи студентам\Фото из книги\в бурзяне 1989\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208462" cy="34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302</TotalTime>
  <Words>226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Перспектива</vt:lpstr>
      <vt:lpstr>Acrobat Document</vt:lpstr>
      <vt:lpstr>Мостай Кәрим биография3ы </vt:lpstr>
      <vt:lpstr>       </vt:lpstr>
      <vt:lpstr>      М.К1рим – б2й2к ша7ир, а6ыллы прозаик, 98енс1лекле драматург, балалар8ы5 ярат6ан я8ыусы3ы, принципиаль публицист 31м ар8а6лы д19л1т эшм1к1ре</vt:lpstr>
      <vt:lpstr>Презентация PowerPoint</vt:lpstr>
      <vt:lpstr>Презентация PowerPoint</vt:lpstr>
      <vt:lpstr>Презентация PowerPoint</vt:lpstr>
      <vt:lpstr>Презентация PowerPoint</vt:lpstr>
      <vt:lpstr>    Һуғыштан ҡайт6ас,  ижади һәм ижтимағи эшкә бирелә.  </vt:lpstr>
      <vt:lpstr>  О8а6 йылдар Баш6ортостан Я8ыусылар союзы идаралы7ы р1йесе булып эшл1й.  Унан РСФСР Я8ыусылар союзына эшк1 са6ырыла.</vt:lpstr>
      <vt:lpstr>Презентация PowerPoint</vt:lpstr>
      <vt:lpstr>Презентация PowerPoint</vt:lpstr>
      <vt:lpstr>Презентация PowerPoint</vt:lpstr>
      <vt:lpstr>Маҡтаулы исемдәре һәм наградалары </vt:lpstr>
      <vt:lpstr>Презентация PowerPoint</vt:lpstr>
      <vt:lpstr>!мм1 31р я8ыусы 2с2н и5 8ур награда-  халы6ты5 32й29е</vt:lpstr>
      <vt:lpstr> 2005 йылдың 21 сентябрендә Өфөлә вафат була.   Өфө мосолман зыяратында ерләнгән.</vt:lpstr>
      <vt:lpstr>Мостай Кәрим исемен Башҡортостан Республикаhының Милли йәштәр театры йөрөтә.   Мостай Кәрим исеменд1ге 2ф2л1 гимназия бар.  Шулай уҡ баш 6алабы88ы5 бер урамына ша7ир исеме бирелде.  М.К1рим й1ш1г1н 2й81 та6таташ асылды </vt:lpstr>
      <vt:lpstr>М.К1римг1 31йк1л</vt:lpstr>
      <vt:lpstr>         «№е8 Баш6ортостанды5, б2т2н б2й2к  Р1с1й8е5 7орурлы7ы 31м даны!»                             М.Р1химов                        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Мостай Кәрим</dc:title>
  <dc:creator>blazer</dc:creator>
  <cp:lastModifiedBy>RePack by Diakov</cp:lastModifiedBy>
  <cp:revision>29</cp:revision>
  <dcterms:created xsi:type="dcterms:W3CDTF">2014-10-21T18:13:57Z</dcterms:created>
  <dcterms:modified xsi:type="dcterms:W3CDTF">2015-04-09T16:42:28Z</dcterms:modified>
</cp:coreProperties>
</file>